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303" r:id="rId3"/>
    <p:sldId id="292" r:id="rId4"/>
    <p:sldId id="266" r:id="rId5"/>
    <p:sldId id="267" r:id="rId6"/>
    <p:sldId id="302" r:id="rId7"/>
    <p:sldId id="268" r:id="rId8"/>
    <p:sldId id="269" r:id="rId9"/>
    <p:sldId id="293" r:id="rId10"/>
    <p:sldId id="274" r:id="rId11"/>
    <p:sldId id="285" r:id="rId12"/>
    <p:sldId id="288" r:id="rId13"/>
    <p:sldId id="275" r:id="rId14"/>
    <p:sldId id="277" r:id="rId15"/>
    <p:sldId id="294" r:id="rId16"/>
    <p:sldId id="295" r:id="rId17"/>
    <p:sldId id="296" r:id="rId18"/>
    <p:sldId id="297" r:id="rId19"/>
    <p:sldId id="279" r:id="rId20"/>
    <p:sldId id="298" r:id="rId21"/>
    <p:sldId id="299" r:id="rId22"/>
    <p:sldId id="300" r:id="rId23"/>
    <p:sldId id="291" r:id="rId24"/>
    <p:sldId id="280" r:id="rId25"/>
    <p:sldId id="301" r:id="rId26"/>
  </p:sldIdLst>
  <p:sldSz cx="9144000" cy="6858000" type="screen4x3"/>
  <p:notesSz cx="9926638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3399FF"/>
    <a:srgbClr val="0066CC"/>
    <a:srgbClr val="B2C9ED"/>
    <a:srgbClr val="FFE000"/>
    <a:srgbClr val="E5EBF6"/>
    <a:srgbClr val="EBF7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 varScale="1">
        <p:scale>
          <a:sx n="102" d="100"/>
          <a:sy n="102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696" y="-16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t" anchorCtr="0" compatLnSpc="1">
            <a:prstTxWarp prst="textNoShape">
              <a:avLst/>
            </a:prstTxWarp>
          </a:bodyPr>
          <a:lstStyle>
            <a:lvl1pPr defTabSz="916585" eaLnBrk="1" hangingPunct="1">
              <a:spcAft>
                <a:spcPct val="0"/>
              </a:spcAft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Kliniken Schmieder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b" anchorCtr="0" compatLnSpc="1">
            <a:prstTxWarp prst="textNoShape">
              <a:avLst/>
            </a:prstTxWarp>
          </a:bodyPr>
          <a:lstStyle>
            <a:lvl1pPr defTabSz="916585" eaLnBrk="1" hangingPunct="1">
              <a:spcAft>
                <a:spcPct val="0"/>
              </a:spcAft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Kliniken Schmieder | Sozialdienst | 2010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275067-E637-45D3-A3CE-B038F5F7D7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66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t" anchorCtr="0" compatLnSpc="1">
            <a:prstTxWarp prst="textNoShape">
              <a:avLst/>
            </a:prstTxWarp>
          </a:bodyPr>
          <a:lstStyle>
            <a:lvl1pPr defTabSz="916585" eaLnBrk="1" hangingPunct="1">
              <a:spcAft>
                <a:spcPct val="0"/>
              </a:spcAft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Kliniken Schmieder</a:t>
            </a:r>
          </a:p>
        </p:txBody>
      </p:sp>
      <p:sp>
        <p:nvSpPr>
          <p:cNvPr id="20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5662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0563"/>
            <a:ext cx="79390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b" anchorCtr="0" compatLnSpc="1">
            <a:prstTxWarp prst="textNoShape">
              <a:avLst/>
            </a:prstTxWarp>
          </a:bodyPr>
          <a:lstStyle>
            <a:lvl1pPr defTabSz="916585" eaLnBrk="1" hangingPunct="1">
              <a:spcAft>
                <a:spcPct val="0"/>
              </a:spcAft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Kliniken Schmieder | Autor | Datum 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3" tIns="45816" rIns="91633" bIns="4581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EBD365-53E1-49AA-B3FB-CFAE30114E3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24017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800" smtClean="0"/>
              <a:t>Kliniken Schmieder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800" smtClean="0"/>
              <a:t>Kliniken Schmieder | Autor | Datum 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F8E2F-349C-4608-A2DA-A3B0510F0B4A}" type="slidenum">
              <a:rPr lang="de-DE" altLang="de-DE" sz="800"/>
              <a:pPr>
                <a:spcBef>
                  <a:spcPct val="0"/>
                </a:spcBef>
              </a:pPr>
              <a:t>21</a:t>
            </a:fld>
            <a:endParaRPr lang="de-DE" altLang="de-DE" sz="8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3228975"/>
            <a:ext cx="7275512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7248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Kliniken Schmieder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Kliniken Schmieder | Autor | Datum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D365-53E1-49AA-B3FB-CFAE30114E35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172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Kliniken Schmieder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Kliniken Schmieder | Autor | Datum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D365-53E1-49AA-B3FB-CFAE30114E35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761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76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71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274638"/>
            <a:ext cx="2160588" cy="6178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329362" cy="61785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90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7691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438275"/>
            <a:ext cx="8642350" cy="24304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88" y="4021138"/>
            <a:ext cx="8642350" cy="2432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27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7691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179388" y="1438275"/>
            <a:ext cx="4244975" cy="50149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763" y="1438275"/>
            <a:ext cx="4244975" cy="50149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4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7691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1438275"/>
            <a:ext cx="4244975" cy="50149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6763" y="1438275"/>
            <a:ext cx="4244975" cy="24304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6763" y="4021138"/>
            <a:ext cx="4244975" cy="24320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72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7691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1438275"/>
            <a:ext cx="8642350" cy="50149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46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3832" y="5060776"/>
            <a:ext cx="7270576" cy="459482"/>
          </a:xfrm>
        </p:spPr>
        <p:txBody>
          <a:bodyPr anchor="b">
            <a:noAutofit/>
          </a:bodyPr>
          <a:lstStyle>
            <a:lvl1pPr algn="l">
              <a:defRPr sz="2000" cap="all" baseline="0">
                <a:solidFill>
                  <a:srgbClr val="005EA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3832" y="5492824"/>
            <a:ext cx="6400800" cy="384448"/>
          </a:xfrm>
        </p:spPr>
        <p:txBody>
          <a:bodyPr anchor="b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Picture 3" descr="O:\Allensbach\Geschäftsleitung\GL Marketing Vertrieb\Stadtmueller\PR_02_18\grafik\klinik_portrait\Master Vorlage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77118"/>
            <a:ext cx="1581546" cy="936104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35" y="370300"/>
            <a:ext cx="1444478" cy="900686"/>
          </a:xfrm>
          <a:prstGeom prst="rect">
            <a:avLst/>
          </a:prstGeom>
        </p:spPr>
      </p:pic>
      <p:pic>
        <p:nvPicPr>
          <p:cNvPr id="10" name="Picture 3" descr="O:\Allensbach\Geschäftsleitung\GL Marketing Vertrieb\Stadtmueller\PR_02_18\grafik\klinik_portrait\Master Vorlage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688" y="429518"/>
            <a:ext cx="1581546" cy="936104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35" y="522700"/>
            <a:ext cx="1444478" cy="90068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238" cy="6858000"/>
          </a:xfrm>
          <a:prstGeom prst="rect">
            <a:avLst/>
          </a:prstGeom>
          <a:noFill/>
        </p:spPr>
      </p:pic>
      <p:pic>
        <p:nvPicPr>
          <p:cNvPr id="15" name="Picture 3" descr="O:\Allensbach\Geschäftsleitung\GL Marketing Vertrieb\Stadtmueller\PR_02_18\grafik\klinik_portrait\Master Vorlage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088" y="581918"/>
            <a:ext cx="1581546" cy="936104"/>
          </a:xfrm>
          <a:prstGeom prst="rect">
            <a:avLst/>
          </a:prstGeom>
          <a:noFill/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35" y="675100"/>
            <a:ext cx="1444478" cy="9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Allensbach\Geschäftsleitung\GL Marketing Vertrieb\Stadtmueller\PR_02_18\grafik\klinik_portrait\Master Vorlage\Folgeseit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31"/>
            <a:ext cx="9144001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08720"/>
            <a:ext cx="6635080" cy="580926"/>
          </a:xfrm>
        </p:spPr>
        <p:txBody>
          <a:bodyPr anchor="b">
            <a:noAutofit/>
          </a:bodyPr>
          <a:lstStyle>
            <a:lvl1pPr algn="l">
              <a:defRPr sz="2800" cap="all" baseline="0">
                <a:solidFill>
                  <a:srgbClr val="005EA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420888"/>
            <a:ext cx="5184576" cy="3816424"/>
          </a:xfrm>
        </p:spPr>
        <p:txBody>
          <a:bodyPr>
            <a:noAutofit/>
          </a:bodyPr>
          <a:lstStyle>
            <a:lvl1pPr>
              <a:buClr>
                <a:srgbClr val="005EA9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4" name="Picture 3" descr="O:\Allensbach\Geschäftsleitung\GL Marketing Vertrieb\Stadtmueller\PR_02_18\grafik\klinik_portrait\Master Vorlage\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7118"/>
            <a:ext cx="1581546" cy="936104"/>
          </a:xfrm>
          <a:prstGeom prst="rect">
            <a:avLst/>
          </a:prstGeom>
          <a:noFill/>
        </p:spPr>
      </p:pic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5184576" cy="409724"/>
          </a:xfrm>
        </p:spPr>
        <p:txBody>
          <a:bodyPr>
            <a:noAutofit/>
          </a:bodyPr>
          <a:lstStyle>
            <a:lvl1pPr marL="0" indent="0">
              <a:buNone/>
              <a:defRPr sz="1700" cap="all" baseline="0">
                <a:solidFill>
                  <a:srgbClr val="005EA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35" y="370300"/>
            <a:ext cx="1444478" cy="900686"/>
          </a:xfrm>
          <a:prstGeom prst="rect">
            <a:avLst/>
          </a:prstGeom>
        </p:spPr>
      </p:pic>
      <p:sp>
        <p:nvSpPr>
          <p:cNvPr id="19" name="Datumsplatzhalter 10"/>
          <p:cNvSpPr>
            <a:spLocks noGrp="1"/>
          </p:cNvSpPr>
          <p:nvPr>
            <p:ph type="dt" sz="half" idx="10"/>
          </p:nvPr>
        </p:nvSpPr>
        <p:spPr>
          <a:xfrm>
            <a:off x="395536" y="6589464"/>
            <a:ext cx="792088" cy="226714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5EA9"/>
                </a:solidFill>
              </a:defRPr>
            </a:lvl1pPr>
          </a:lstStyle>
          <a:p>
            <a:fld id="{9A5146B0-412D-4B2B-BA32-E2E3C948BB92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20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553200" y="6589464"/>
            <a:ext cx="2133600" cy="226714"/>
          </a:xfrm>
          <a:prstGeom prst="rect">
            <a:avLst/>
          </a:prstGeom>
        </p:spPr>
        <p:txBody>
          <a:bodyPr anchor="ctr" anchorCtr="0"/>
          <a:lstStyle>
            <a:lvl1pPr algn="r">
              <a:defRPr sz="800">
                <a:solidFill>
                  <a:srgbClr val="005EA9"/>
                </a:solidFill>
              </a:defRPr>
            </a:lvl1pPr>
          </a:lstStyle>
          <a:p>
            <a:fld id="{8DD4D704-7CBC-46C7-9F39-C1D849165A2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895600" cy="226714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>
                <a:solidFill>
                  <a:srgbClr val="005EA9"/>
                </a:solidFill>
              </a:defRPr>
            </a:lvl1pPr>
          </a:lstStyle>
          <a:p>
            <a:r>
              <a:rPr lang="de-DE" dirty="0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3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16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438275"/>
            <a:ext cx="4244975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438275"/>
            <a:ext cx="4244975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28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7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05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67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E5EBF6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  <a:defRPr/>
            </a:pPr>
            <a:endParaRPr lang="de-DE" altLang="de-DE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769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pic>
        <p:nvPicPr>
          <p:cNvPr id="1028" name="Picture 7" descr="LOGO4c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287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750050"/>
            <a:ext cx="1800225" cy="107950"/>
          </a:xfrm>
          <a:prstGeom prst="rect">
            <a:avLst/>
          </a:prstGeom>
          <a:solidFill>
            <a:srgbClr val="0066B3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  <a:defRPr/>
            </a:pPr>
            <a:endParaRPr lang="de-DE" altLang="de-DE" smtClean="0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6343650"/>
            <a:ext cx="323850" cy="107950"/>
          </a:xfrm>
          <a:prstGeom prst="rect">
            <a:avLst/>
          </a:prstGeom>
          <a:solidFill>
            <a:srgbClr val="FFE000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  <a:defRPr/>
            </a:pPr>
            <a:endParaRPr lang="de-DE" altLang="de-DE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6559550"/>
            <a:ext cx="1079500" cy="107950"/>
          </a:xfrm>
          <a:prstGeom prst="rect">
            <a:avLst/>
          </a:prstGeom>
          <a:solidFill>
            <a:srgbClr val="B2C9E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  <a:defRPr/>
            </a:pPr>
            <a:endParaRPr lang="de-DE" altLang="de-DE" smtClean="0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7308850" y="1196975"/>
            <a:ext cx="1835150" cy="73025"/>
          </a:xfrm>
          <a:prstGeom prst="rect">
            <a:avLst/>
          </a:prstGeom>
          <a:solidFill>
            <a:srgbClr val="B2C9ED"/>
          </a:soli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  <a:defRPr/>
            </a:pPr>
            <a:endParaRPr lang="de-DE" altLang="de-DE" smtClean="0"/>
          </a:p>
        </p:txBody>
      </p:sp>
      <p:sp>
        <p:nvSpPr>
          <p:cNvPr id="103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38275"/>
            <a:ext cx="86423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 Textmasterformate durch Klicken bearbeiten</a:t>
            </a:r>
          </a:p>
          <a:p>
            <a:pPr lvl="0"/>
            <a:endParaRPr lang="de-DE" altLang="de-DE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742113"/>
            <a:ext cx="20875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10800" rIns="360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600">
                <a:solidFill>
                  <a:srgbClr val="0066B3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7056438" y="6597650"/>
            <a:ext cx="1403350" cy="187325"/>
          </a:xfrm>
          <a:prstGeom prst="rect">
            <a:avLst/>
          </a:prstGeom>
          <a:noFill/>
          <a:ln>
            <a:noFill/>
          </a:ln>
          <a:extLst/>
        </p:spPr>
        <p:txBody>
          <a:bodyPr lIns="54000" tIns="10800" rIns="3600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600" smtClean="0">
              <a:solidFill>
                <a:srgbClr val="0066B3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8456613" y="6704013"/>
            <a:ext cx="50323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tIns="10800" rIns="3600"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fld id="{F0168B07-9A65-4C91-8F16-A315CF8A7536}" type="slidenum">
              <a:rPr lang="de-DE" altLang="de-DE" sz="800" smtClean="0">
                <a:solidFill>
                  <a:srgbClr val="0066B3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0066B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25000"/>
        </a:spcAft>
        <a:buClr>
          <a:srgbClr val="0066CC"/>
        </a:buClr>
        <a:buSzPct val="120000"/>
        <a:buFont typeface="Wingdings" panose="05000000000000000000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3181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Wingdings" panose="05000000000000000000" pitchFamily="2" charset="2"/>
        <a:buChar char="ú"/>
        <a:defRPr sz="1400">
          <a:solidFill>
            <a:schemeClr val="tx1"/>
          </a:solidFill>
          <a:latin typeface="+mn-lt"/>
        </a:defRPr>
      </a:lvl2pPr>
      <a:lvl3pPr marL="900113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Wingdings" panose="05000000000000000000" pitchFamily="2" charset="2"/>
        <a:buChar char="ú"/>
        <a:defRPr sz="1400">
          <a:solidFill>
            <a:schemeClr val="tx1"/>
          </a:solidFill>
          <a:latin typeface="+mn-lt"/>
        </a:defRPr>
      </a:lvl3pPr>
      <a:lvl4pPr marL="16700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780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35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924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496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906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9C74-CC40-4A10-953B-60B166400E9C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Hier steht der Name des Autors (Ändern über Einfügen -&gt; Kopf- und Fußzeile)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D704-7CBC-46C7-9F39-C1D849165A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4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EA9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EA9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EA9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EA9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EA9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3832" y="1196752"/>
            <a:ext cx="4750296" cy="6732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cap="all" baseline="0">
                <a:solidFill>
                  <a:srgbClr val="005E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rgbClr val="80A0D3"/>
                </a:solidFill>
              </a:rPr>
              <a:t>Herzlich willkommen</a:t>
            </a:r>
          </a:p>
          <a:p>
            <a:r>
              <a:rPr lang="de-DE" dirty="0" smtClean="0"/>
              <a:t>Bei den </a:t>
            </a:r>
            <a:r>
              <a:rPr lang="de-DE" dirty="0" err="1" smtClean="0"/>
              <a:t>kliniken</a:t>
            </a:r>
            <a:r>
              <a:rPr lang="de-DE" dirty="0" smtClean="0"/>
              <a:t> </a:t>
            </a:r>
            <a:r>
              <a:rPr lang="de-DE" dirty="0" err="1" smtClean="0"/>
              <a:t>schmieder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73832" y="5157192"/>
            <a:ext cx="7270576" cy="7200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cap="all" baseline="0">
                <a:solidFill>
                  <a:srgbClr val="005EA9"/>
                </a:solidFill>
              </a:defRPr>
            </a:lvl1pPr>
          </a:lstStyle>
          <a:p>
            <a:r>
              <a:rPr lang="de-DE" sz="2800" dirty="0" smtClean="0"/>
              <a:t>Berufliche und gesellschaftliche Teilhabe </a:t>
            </a:r>
            <a:endParaRPr lang="de-DE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83005"/>
            <a:ext cx="4833204" cy="27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solidFill>
                  <a:srgbClr val="0066B3"/>
                </a:solidFill>
              </a:rPr>
              <a:t>Gleichgestellte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behinderte Menschen </a:t>
            </a:r>
            <a:r>
              <a:rPr lang="de-DE" altLang="de-DE" sz="3200" b="1" dirty="0" smtClean="0">
                <a:solidFill>
                  <a:srgbClr val="0066B3"/>
                </a:solidFill>
              </a:rPr>
              <a:t/>
            </a:r>
            <a:br>
              <a:rPr lang="de-DE" altLang="de-DE" sz="3200" b="1" dirty="0" smtClean="0">
                <a:solidFill>
                  <a:srgbClr val="0066B3"/>
                </a:solidFill>
              </a:rPr>
            </a:br>
            <a:r>
              <a:rPr lang="de-DE" altLang="de-DE" sz="2000" dirty="0" smtClean="0">
                <a:solidFill>
                  <a:srgbClr val="0066B3"/>
                </a:solidFill>
              </a:rPr>
              <a:t>§2 Abs.3 SGB IX</a:t>
            </a:r>
            <a:endParaRPr lang="de-DE" altLang="de-DE" sz="2000" b="1" dirty="0" smtClean="0">
              <a:solidFill>
                <a:srgbClr val="0066B3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endParaRPr lang="de-DE" sz="2400" dirty="0" smtClean="0"/>
          </a:p>
          <a:p>
            <a:pPr algn="just">
              <a:lnSpc>
                <a:spcPct val="90000"/>
              </a:lnSpc>
              <a:buNone/>
            </a:pPr>
            <a:r>
              <a:rPr lang="de-DE" sz="2400" dirty="0" smtClean="0"/>
              <a:t>… </a:t>
            </a:r>
            <a:r>
              <a:rPr lang="de-DE" sz="2400" dirty="0"/>
              <a:t>mit einem Grad der Behinderung von </a:t>
            </a:r>
            <a:r>
              <a:rPr lang="de-DE" sz="2400" b="1" dirty="0"/>
              <a:t>weniger als 50</a:t>
            </a:r>
            <a:r>
              <a:rPr lang="de-DE" sz="2400" dirty="0"/>
              <a:t>, aber </a:t>
            </a:r>
            <a:r>
              <a:rPr lang="de-DE" sz="2400" b="1" dirty="0"/>
              <a:t>wenigstens 30</a:t>
            </a:r>
            <a:r>
              <a:rPr lang="de-DE" sz="2400" dirty="0"/>
              <a:t>,… wenn sie infolge ihrer Behinderung ohne die Gleichstellung einen geeigneten Arbeitsplatz im Sinne des </a:t>
            </a:r>
            <a:r>
              <a:rPr lang="de-DE" sz="2400" dirty="0" smtClean="0"/>
              <a:t>     § </a:t>
            </a:r>
            <a:r>
              <a:rPr lang="de-DE" sz="2400" dirty="0"/>
              <a:t>156 nicht erlangen oder nicht behalten </a:t>
            </a:r>
            <a:r>
              <a:rPr lang="de-DE" sz="2400" dirty="0" smtClean="0"/>
              <a:t>können</a:t>
            </a:r>
          </a:p>
          <a:p>
            <a:pPr algn="just" eaLnBrk="1" hangingPunct="1">
              <a:lnSpc>
                <a:spcPct val="90000"/>
              </a:lnSpc>
              <a:spcBef>
                <a:spcPts val="250"/>
              </a:spcBef>
              <a:buNone/>
            </a:pPr>
            <a:endParaRPr lang="de-DE" altLang="de-DE" sz="2400" dirty="0"/>
          </a:p>
          <a:p>
            <a:pPr algn="just" eaLnBrk="1" hangingPunct="1">
              <a:lnSpc>
                <a:spcPct val="90000"/>
              </a:lnSpc>
              <a:buNone/>
            </a:pPr>
            <a:r>
              <a:rPr lang="de-DE" altLang="de-DE" sz="2400" dirty="0" smtClean="0"/>
              <a:t>Antrag bei der Bundesagentur für Arbeit.</a:t>
            </a:r>
          </a:p>
          <a:p>
            <a:pPr eaLnBrk="1" hangingPunct="1">
              <a:buNone/>
            </a:pPr>
            <a:r>
              <a:rPr lang="de-DE" altLang="de-DE" sz="2400" b="1" dirty="0" smtClean="0"/>
              <a:t>Gleichgestellte können alle Rechte und Leistungen zur Teilhabe</a:t>
            </a:r>
          </a:p>
          <a:p>
            <a:pPr eaLnBrk="1" hangingPunct="1">
              <a:buNone/>
            </a:pPr>
            <a:r>
              <a:rPr lang="de-DE" altLang="de-DE" sz="2400" b="1" dirty="0" smtClean="0"/>
              <a:t>am Arbeitsleben in Anspruch nehmen, jedoch </a:t>
            </a:r>
            <a:endParaRPr lang="de-DE" altLang="de-DE" sz="2400" b="1" dirty="0" smtClean="0">
              <a:solidFill>
                <a:srgbClr val="0066B3"/>
              </a:solidFill>
            </a:endParaRPr>
          </a:p>
          <a:p>
            <a:r>
              <a:rPr lang="de-DE" altLang="de-DE" sz="2400" b="1" dirty="0" smtClean="0"/>
              <a:t>Kein Zusatzurlaub</a:t>
            </a:r>
          </a:p>
          <a:p>
            <a:r>
              <a:rPr lang="de-DE" altLang="de-DE" sz="2400" b="1" dirty="0" smtClean="0"/>
              <a:t>Keine Möglichkeit, die vorgezogene Altersrente für </a:t>
            </a:r>
            <a:r>
              <a:rPr lang="de-DE" altLang="de-DE" sz="2400" b="1" dirty="0" err="1" smtClean="0">
                <a:solidFill>
                  <a:schemeClr val="tx1"/>
                </a:solidFill>
              </a:rPr>
              <a:t>SchbM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 in Anspruch zu nehmen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de-DE" altLang="de-DE" sz="24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F66-41AF-4EA3-9FF1-AB7B0E5A0AE2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Offenbarung der Schwerbehinderung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90194" y="1628800"/>
            <a:ext cx="8653806" cy="4608512"/>
          </a:xfrm>
        </p:spPr>
        <p:txBody>
          <a:bodyPr/>
          <a:lstStyle/>
          <a:p>
            <a:pPr marL="457200" indent="-457200" eaLnBrk="1" hangingPunct="1">
              <a:buNone/>
              <a:defRPr/>
            </a:pPr>
            <a:r>
              <a:rPr lang="de-DE" sz="2400" dirty="0" smtClean="0"/>
              <a:t>Durch SGB IX und AGG </a:t>
            </a:r>
            <a:r>
              <a:rPr lang="de-DE" sz="2400" b="1" dirty="0" smtClean="0"/>
              <a:t>Diskriminierungsverbot</a:t>
            </a:r>
            <a:r>
              <a:rPr lang="de-DE" sz="2400" dirty="0" smtClean="0"/>
              <a:t> für behinderte und </a:t>
            </a:r>
          </a:p>
          <a:p>
            <a:pPr marL="0" indent="0" eaLnBrk="1" hangingPunct="1">
              <a:buNone/>
              <a:defRPr/>
            </a:pPr>
            <a:r>
              <a:rPr lang="de-DE" sz="2400" dirty="0" smtClean="0"/>
              <a:t>schwerbehinderte Menschen dadurch ist die Frage nach einer Schwerbehinderung ist </a:t>
            </a:r>
            <a:r>
              <a:rPr lang="de-DE" sz="2400" b="1" dirty="0" smtClean="0"/>
              <a:t>grundsätzlich unzulässig</a:t>
            </a:r>
            <a:r>
              <a:rPr lang="de-DE" sz="2400" dirty="0" smtClean="0"/>
              <a:t>. </a:t>
            </a:r>
          </a:p>
          <a:p>
            <a:pPr marL="457200" indent="-457200" eaLnBrk="1" hangingPunct="1">
              <a:buNone/>
              <a:defRPr/>
            </a:pPr>
            <a:r>
              <a:rPr lang="de-DE" sz="2400" b="1" dirty="0" smtClean="0"/>
              <a:t>Wird die Frage dennoch gestellt, muss sie nicht wahrheitsgemäß </a:t>
            </a:r>
          </a:p>
          <a:p>
            <a:pPr marL="457200" indent="-457200" eaLnBrk="1" hangingPunct="1">
              <a:buNone/>
              <a:defRPr/>
            </a:pPr>
            <a:r>
              <a:rPr lang="de-DE" sz="2400" b="1" dirty="0" smtClean="0"/>
              <a:t>beantwortet werden.</a:t>
            </a:r>
            <a:r>
              <a:rPr lang="de-DE" sz="2400" dirty="0" smtClean="0"/>
              <a:t>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de-DE" sz="2400" dirty="0" smtClean="0"/>
          </a:p>
          <a:p>
            <a:pPr marL="457200" indent="-457200" eaLnBrk="1" hangingPunct="1">
              <a:buNone/>
              <a:defRPr/>
            </a:pPr>
            <a:r>
              <a:rPr lang="de-DE" sz="2400" b="1" dirty="0" smtClean="0"/>
              <a:t>Eine Offenbarungspflicht besteht allerdings dann</a:t>
            </a:r>
            <a:r>
              <a:rPr lang="de-DE" sz="2400" dirty="0" smtClean="0"/>
              <a:t>: </a:t>
            </a:r>
          </a:p>
          <a:p>
            <a:pPr marL="0" indent="0" eaLnBrk="1" hangingPunct="1">
              <a:buNone/>
              <a:defRPr/>
            </a:pPr>
            <a:r>
              <a:rPr lang="de-DE" sz="2400" dirty="0" smtClean="0"/>
              <a:t>wenn die Behinderung eine Einschränkung der Leistungsfähigkeit mit sich bringt, die für den vorgesehenen Arbeitsplatz von ausschlaggebender Bedeutung ist.</a:t>
            </a:r>
          </a:p>
          <a:p>
            <a:pPr marL="0" indent="0" eaLnBrk="1" hangingPunct="1">
              <a:buNone/>
              <a:defRPr/>
            </a:pPr>
            <a:endParaRPr lang="de-DE" dirty="0" smtClean="0">
              <a:latin typeface="Arial" charset="0"/>
            </a:endParaRPr>
          </a:p>
          <a:p>
            <a:pPr marL="457200" indent="-457200" eaLnBrk="1" hangingPunct="1">
              <a:buNone/>
              <a:defRPr/>
            </a:pPr>
            <a:r>
              <a:rPr lang="de-DE" sz="1000" dirty="0" smtClean="0">
                <a:latin typeface="Arial" charset="0"/>
              </a:rPr>
              <a:t>(</a:t>
            </a:r>
            <a:r>
              <a:rPr lang="de-DE" sz="1000" dirty="0" smtClean="0"/>
              <a:t>http://www.schwbv.de/offenbarung_der_schwerbehinderung.html)</a:t>
            </a:r>
            <a:endParaRPr lang="de-DE" sz="1000" dirty="0" smtClean="0">
              <a:latin typeface="Arial" charset="0"/>
            </a:endParaRPr>
          </a:p>
          <a:p>
            <a:pPr eaLnBrk="1" hangingPunct="1">
              <a:defRPr/>
            </a:pPr>
            <a:endParaRPr lang="de-DE" sz="1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6DD-7C2F-4607-AFCE-BAE5B5BE1BCA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Schwerbehindertenausweis  </a:t>
            </a:r>
          </a:p>
        </p:txBody>
      </p:sp>
      <p:sp>
        <p:nvSpPr>
          <p:cNvPr id="15366" name="Inhaltsplatzhalter 8"/>
          <p:cNvSpPr>
            <a:spLocks noGrp="1"/>
          </p:cNvSpPr>
          <p:nvPr>
            <p:ph idx="1"/>
          </p:nvPr>
        </p:nvSpPr>
        <p:spPr>
          <a:xfrm>
            <a:off x="575668" y="2029817"/>
            <a:ext cx="5184576" cy="3816424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 Neu seit 2013</a:t>
            </a:r>
          </a:p>
        </p:txBody>
      </p:sp>
      <p:graphicFrame>
        <p:nvGraphicFramePr>
          <p:cNvPr id="1536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94088607"/>
              </p:ext>
            </p:extLst>
          </p:nvPr>
        </p:nvGraphicFramePr>
        <p:xfrm>
          <a:off x="5802015" y="2636639"/>
          <a:ext cx="19383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Clip" r:id="rId3" imgW="3790476" imgH="2676190" progId="">
                  <p:embed/>
                </p:oleObj>
              </mc:Choice>
              <mc:Fallback>
                <p:oleObj name="Clip" r:id="rId3" imgW="3790476" imgH="2676190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015" y="2636639"/>
                        <a:ext cx="1938337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Grafik 7" descr="SBA neu klei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9" y="2564904"/>
            <a:ext cx="4083756" cy="36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feld 9"/>
          <p:cNvSpPr txBox="1">
            <a:spLocks noChangeArrowheads="1"/>
          </p:cNvSpPr>
          <p:nvPr/>
        </p:nvSpPr>
        <p:spPr bwMode="auto">
          <a:xfrm>
            <a:off x="6516216" y="2061656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de-DE" sz="2000" dirty="0">
                <a:latin typeface="+mn-lt"/>
              </a:rPr>
              <a:t>Alt</a:t>
            </a:r>
          </a:p>
        </p:txBody>
      </p:sp>
      <p:sp>
        <p:nvSpPr>
          <p:cNvPr id="15368" name="Pfeil nach unten 11"/>
          <p:cNvSpPr>
            <a:spLocks noChangeArrowheads="1"/>
          </p:cNvSpPr>
          <p:nvPr/>
        </p:nvSpPr>
        <p:spPr bwMode="auto">
          <a:xfrm>
            <a:off x="5580063" y="2997200"/>
            <a:ext cx="936625" cy="719138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</a:pPr>
            <a:endParaRPr lang="de-DE" altLang="de-DE"/>
          </a:p>
        </p:txBody>
      </p:sp>
      <p:sp>
        <p:nvSpPr>
          <p:cNvPr id="15369" name="Pfeil nach links 12"/>
          <p:cNvSpPr>
            <a:spLocks noChangeArrowheads="1"/>
          </p:cNvSpPr>
          <p:nvPr/>
        </p:nvSpPr>
        <p:spPr bwMode="auto">
          <a:xfrm>
            <a:off x="5508625" y="2781300"/>
            <a:ext cx="1655763" cy="1368425"/>
          </a:xfrm>
          <a:prstGeom prst="leftArrow">
            <a:avLst>
              <a:gd name="adj1" fmla="val 0"/>
              <a:gd name="adj2" fmla="val 499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rgbClr val="0066B3"/>
              </a:buClr>
              <a:buFont typeface="Wingdings" panose="05000000000000000000" pitchFamily="2" charset="2"/>
              <a:buChar char="ú"/>
            </a:pPr>
            <a:endParaRPr lang="de-DE" altLang="de-DE"/>
          </a:p>
        </p:txBody>
      </p:sp>
      <p:cxnSp>
        <p:nvCxnSpPr>
          <p:cNvPr id="15370" name="Gerade Verbindung mit Pfeil 14"/>
          <p:cNvCxnSpPr>
            <a:cxnSpLocks noChangeShapeType="1"/>
          </p:cNvCxnSpPr>
          <p:nvPr/>
        </p:nvCxnSpPr>
        <p:spPr bwMode="auto">
          <a:xfrm flipV="1">
            <a:off x="5795963" y="2852738"/>
            <a:ext cx="1079500" cy="11525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FE28-B7C8-4611-A7F2-AABC5ED60F07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Merkzeichen im Ausweis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2400" b="1" dirty="0" smtClean="0"/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smtClean="0"/>
              <a:t>G</a:t>
            </a:r>
            <a:r>
              <a:rPr lang="de-DE" sz="2800" dirty="0" smtClean="0"/>
              <a:t>  		Gehbehinderung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err="1" smtClean="0"/>
              <a:t>aG</a:t>
            </a:r>
            <a:r>
              <a:rPr lang="de-DE" sz="2800" dirty="0" smtClean="0"/>
              <a:t>  	außergewöhnliche Gehbehinderung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smtClean="0"/>
              <a:t>H</a:t>
            </a:r>
            <a:r>
              <a:rPr lang="de-DE" sz="2800" dirty="0" smtClean="0"/>
              <a:t> 		hilflos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smtClean="0"/>
              <a:t>RF</a:t>
            </a:r>
            <a:r>
              <a:rPr lang="de-DE" sz="2800" dirty="0" smtClean="0"/>
              <a:t> 		Rundfunk- und Fernsehgebührenermäßigung</a:t>
            </a:r>
            <a:br>
              <a:rPr lang="de-DE" sz="2800" dirty="0" smtClean="0"/>
            </a:br>
            <a:r>
              <a:rPr lang="de-DE" sz="2800" dirty="0" smtClean="0"/>
              <a:t> 	(5,99€/pro Monat)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smtClean="0"/>
              <a:t>BL</a:t>
            </a:r>
            <a:r>
              <a:rPr lang="de-DE" sz="2800" dirty="0" smtClean="0"/>
              <a:t>		blind 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smtClean="0"/>
              <a:t>GL</a:t>
            </a:r>
            <a:r>
              <a:rPr lang="de-DE" sz="2800" dirty="0" smtClean="0"/>
              <a:t> 		gehörlos</a:t>
            </a:r>
          </a:p>
          <a:p>
            <a:pPr marL="514350" indent="-514350" eaLnBrk="1" hangingPunct="1">
              <a:lnSpc>
                <a:spcPct val="90000"/>
              </a:lnSpc>
              <a:buNone/>
              <a:defRPr/>
            </a:pPr>
            <a:r>
              <a:rPr lang="de-DE" sz="2800" b="1" dirty="0" err="1" smtClean="0"/>
              <a:t>TBl</a:t>
            </a:r>
            <a:r>
              <a:rPr lang="de-DE" sz="2800" dirty="0" smtClean="0"/>
              <a:t> 	taubblind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sz="28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6432-5B14-4E55-A645-1FA278FB9D03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dirty="0" smtClean="0">
                <a:solidFill>
                  <a:srgbClr val="0066B3"/>
                </a:solidFill>
              </a:rPr>
              <a:t>Vergünstigungen im Straßen-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verkehr Öffentliche 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Verkehrsmittel und Kfz</a:t>
            </a:r>
          </a:p>
        </p:txBody>
      </p:sp>
      <p:pic>
        <p:nvPicPr>
          <p:cNvPr id="17410" name="Inhaltsplatzhalter 11" descr="Bahn fre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6" y="1916832"/>
            <a:ext cx="4741345" cy="4320456"/>
          </a:xfrm>
        </p:spPr>
      </p:pic>
      <p:sp>
        <p:nvSpPr>
          <p:cNvPr id="17413" name="Textfeld 4"/>
          <p:cNvSpPr txBox="1">
            <a:spLocks noChangeArrowheads="1"/>
          </p:cNvSpPr>
          <p:nvPr/>
        </p:nvSpPr>
        <p:spPr bwMode="auto">
          <a:xfrm>
            <a:off x="395288" y="6308725"/>
            <a:ext cx="57959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900" dirty="0">
                <a:latin typeface="+mn-lt"/>
              </a:rPr>
              <a:t>ABC Behinderung und Beruf – Handbuch für die betriebliche Praxis, 4 überarbeitete Ausgabe 2011, S. 206</a:t>
            </a:r>
          </a:p>
        </p:txBody>
      </p:sp>
      <p:sp>
        <p:nvSpPr>
          <p:cNvPr id="17414" name="Textfeld 7"/>
          <p:cNvSpPr txBox="1">
            <a:spLocks noChangeArrowheads="1"/>
          </p:cNvSpPr>
          <p:nvPr/>
        </p:nvSpPr>
        <p:spPr bwMode="auto">
          <a:xfrm>
            <a:off x="3021637" y="2610383"/>
            <a:ext cx="647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de-DE" sz="1100" dirty="0"/>
              <a:t>40 €</a:t>
            </a:r>
          </a:p>
        </p:txBody>
      </p:sp>
      <p:sp>
        <p:nvSpPr>
          <p:cNvPr id="17415" name="Textfeld 6"/>
          <p:cNvSpPr txBox="1">
            <a:spLocks noChangeArrowheads="1"/>
          </p:cNvSpPr>
          <p:nvPr/>
        </p:nvSpPr>
        <p:spPr bwMode="auto">
          <a:xfrm>
            <a:off x="2550523" y="2616280"/>
            <a:ext cx="5762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de-DE" altLang="de-DE" sz="1100" dirty="0"/>
              <a:t>80 € </a:t>
            </a:r>
          </a:p>
        </p:txBody>
      </p:sp>
      <p:sp>
        <p:nvSpPr>
          <p:cNvPr id="17416" name="Textfeld 7"/>
          <p:cNvSpPr txBox="1">
            <a:spLocks noChangeArrowheads="1"/>
          </p:cNvSpPr>
          <p:nvPr/>
        </p:nvSpPr>
        <p:spPr bwMode="auto">
          <a:xfrm>
            <a:off x="3021637" y="3264151"/>
            <a:ext cx="6477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de-DE" sz="1100" dirty="0"/>
              <a:t>40 €</a:t>
            </a:r>
          </a:p>
        </p:txBody>
      </p:sp>
      <p:sp>
        <p:nvSpPr>
          <p:cNvPr id="17417" name="Textfeld 6"/>
          <p:cNvSpPr txBox="1">
            <a:spLocks noChangeArrowheads="1"/>
          </p:cNvSpPr>
          <p:nvPr/>
        </p:nvSpPr>
        <p:spPr bwMode="auto">
          <a:xfrm>
            <a:off x="2511871" y="3252046"/>
            <a:ext cx="663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de-DE" altLang="de-DE" sz="1100" dirty="0"/>
              <a:t>80 €</a:t>
            </a:r>
            <a:r>
              <a:rPr lang="de-DE" altLang="de-DE" sz="1200" dirty="0"/>
              <a:t> </a:t>
            </a:r>
          </a:p>
        </p:txBody>
      </p:sp>
      <p:sp>
        <p:nvSpPr>
          <p:cNvPr id="17418" name="Textfeld 16"/>
          <p:cNvSpPr txBox="1">
            <a:spLocks noChangeArrowheads="1"/>
          </p:cNvSpPr>
          <p:nvPr/>
        </p:nvSpPr>
        <p:spPr bwMode="auto">
          <a:xfrm>
            <a:off x="5663737" y="1844824"/>
            <a:ext cx="33480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+mn-lt"/>
              </a:rPr>
              <a:t>Für die Bahn gilt:</a:t>
            </a:r>
          </a:p>
          <a:p>
            <a:pPr eaLnBrk="1" hangingPunct="1"/>
            <a:r>
              <a:rPr lang="de-DE" altLang="de-DE" sz="2800" dirty="0">
                <a:latin typeface="+mn-lt"/>
              </a:rPr>
              <a:t>alle Züge des Nahverkehrs in ganz </a:t>
            </a:r>
            <a:r>
              <a:rPr lang="de-DE" altLang="de-DE" sz="2800" b="1" dirty="0">
                <a:solidFill>
                  <a:schemeClr val="tx1"/>
                </a:solidFill>
                <a:latin typeface="+mn-lt"/>
              </a:rPr>
              <a:t>Deutschland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8932-4084-4EA8-A9D8-0454F3FF5511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6635080" cy="1301006"/>
          </a:xfrm>
        </p:spPr>
        <p:txBody>
          <a:bodyPr/>
          <a:lstStyle/>
          <a:p>
            <a:pPr eaLnBrk="1" hangingPunct="1"/>
            <a:r>
              <a:rPr lang="de-DE" altLang="de-DE" sz="2400" b="1" dirty="0" smtClean="0">
                <a:solidFill>
                  <a:srgbClr val="0066B3"/>
                </a:solidFill>
              </a:rPr>
              <a:t>Vergünstigungen im Straßen-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verkehr, Parkerleichterung, 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EU-Parkausweis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altLang="de-DE" sz="1000" dirty="0" smtClean="0"/>
          </a:p>
          <a:p>
            <a:pPr eaLnBrk="1" hangingPunct="1">
              <a:lnSpc>
                <a:spcPct val="80000"/>
              </a:lnSpc>
            </a:pPr>
            <a:endParaRPr lang="de-DE" altLang="de-DE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de-DE" altLang="de-DE" sz="2400" dirty="0" smtClean="0"/>
              <a:t>Für schwerbehinderte Menschen mit (u. a.):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GdB</a:t>
            </a:r>
            <a:r>
              <a:rPr lang="de-DE" altLang="de-DE" sz="2400" dirty="0" smtClean="0"/>
              <a:t> 80 und Ausweismerkzeichen </a:t>
            </a:r>
            <a:r>
              <a:rPr lang="de-DE" altLang="de-DE" sz="2400" b="1" dirty="0" err="1" smtClean="0"/>
              <a:t>aG</a:t>
            </a:r>
            <a:endParaRPr lang="de-DE" altLang="de-DE" sz="2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 Ausweismerkzeichen </a:t>
            </a:r>
            <a:r>
              <a:rPr lang="de-DE" altLang="de-DE" sz="2400" b="1" dirty="0" err="1" smtClean="0"/>
              <a:t>Bl</a:t>
            </a:r>
            <a:endParaRPr lang="de-DE" altLang="de-DE" sz="2400" b="1" dirty="0" smtClean="0"/>
          </a:p>
          <a:p>
            <a:pPr eaLnBrk="1" hangingPunct="1">
              <a:lnSpc>
                <a:spcPct val="80000"/>
              </a:lnSpc>
            </a:pPr>
            <a:endParaRPr lang="de-DE" altLang="de-DE" sz="1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2400" dirty="0" smtClean="0"/>
              <a:t>vergleichbare Funktionseinschränkungen wie: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 Querschnittsgelähmte oder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 smtClean="0"/>
              <a:t> Doppeloberschenkelamputierte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2400" b="1" dirty="0" smtClean="0"/>
              <a:t> </a:t>
            </a:r>
            <a:r>
              <a:rPr lang="de-DE" altLang="de-DE" sz="2400" dirty="0" smtClean="0"/>
              <a:t>Menschen mit schwersten Erkrankungen</a:t>
            </a:r>
          </a:p>
          <a:p>
            <a:pPr eaLnBrk="1" hangingPunct="1">
              <a:lnSpc>
                <a:spcPct val="80000"/>
              </a:lnSpc>
            </a:pPr>
            <a:endParaRPr lang="de-DE" altLang="de-DE" dirty="0" smtClean="0"/>
          </a:p>
          <a:p>
            <a:pPr eaLnBrk="1" hangingPunct="1">
              <a:lnSpc>
                <a:spcPct val="80000"/>
              </a:lnSpc>
            </a:pPr>
            <a:endParaRPr lang="de-DE" altLang="de-DE" dirty="0" smtClean="0"/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512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3EEE-E92C-4D8D-8A7A-995A197C3C21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594" y="1047874"/>
            <a:ext cx="6635080" cy="580926"/>
          </a:xfrm>
        </p:spPr>
        <p:txBody>
          <a:bodyPr/>
          <a:lstStyle/>
          <a:p>
            <a:pPr eaLnBrk="1" hangingPunct="1"/>
            <a:r>
              <a:rPr lang="de-DE" altLang="de-DE" sz="2400" b="1" dirty="0" smtClean="0">
                <a:solidFill>
                  <a:srgbClr val="0066B3"/>
                </a:solidFill>
              </a:rPr>
              <a:t>Vergünstigungen im Straßen-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verkehr, Parkerleichterung, </a:t>
            </a:r>
            <a:br>
              <a:rPr lang="de-DE" altLang="de-DE" sz="24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EU-Parkausweis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de-DE" sz="10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de-DE" dirty="0" smtClean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beim Straßenverkehrsamt erhältlich</a:t>
            </a:r>
          </a:p>
          <a:p>
            <a:pPr marL="228600" indent="-2286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de-DE" sz="1400" dirty="0" smtClean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ist mit einem Lichtbild zu versehen</a:t>
            </a:r>
          </a:p>
          <a:p>
            <a:pPr marL="228600" indent="-2286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de-DE" sz="1400" dirty="0" smtClean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Ausweisinhaber kann Parkerleichterungen nutzen</a:t>
            </a:r>
          </a:p>
          <a:p>
            <a:pPr marL="228600" indent="-2286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de-DE" sz="1400" dirty="0" smtClean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in EU-Mitgliedsstaaten anerkannt</a:t>
            </a:r>
          </a:p>
          <a:p>
            <a:pPr marL="228600" indent="-2286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de-DE" sz="1400" dirty="0" smtClean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bei Erhalt des Ausweises wird gleichzeitig eine von der Europäischen Union herausgegebene Broschüre ausgehändigt, welche die Nutzungsmöglichkeiten in den einzelnen Ländern beschreibt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de-DE" sz="1600" dirty="0" smtClean="0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8840"/>
            <a:ext cx="16557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D2C0-4B23-44BB-86AD-81D285903B0C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b="1" dirty="0" smtClean="0">
                <a:solidFill>
                  <a:srgbClr val="0066B3"/>
                </a:solidFill>
              </a:rPr>
              <a:t>EU-Parkausweis hinter der Windschutzscheibe erlaubt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das Parken: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altLang="de-DE" sz="1200" dirty="0" smtClean="0"/>
          </a:p>
          <a:p>
            <a:pPr>
              <a:lnSpc>
                <a:spcPct val="80000"/>
              </a:lnSpc>
            </a:pPr>
            <a:r>
              <a:rPr lang="de-DE" altLang="de-DE" sz="1600" dirty="0" smtClean="0"/>
              <a:t>im eingeschränkten Halteverbot</a:t>
            </a:r>
            <a:r>
              <a:rPr lang="de-DE" altLang="de-DE" sz="1600" dirty="0"/>
              <a:t> </a:t>
            </a:r>
            <a:r>
              <a:rPr lang="de-DE" altLang="de-DE" sz="1600" dirty="0" smtClean="0"/>
              <a:t>				(3 h mit           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1600" dirty="0" smtClean="0"/>
          </a:p>
          <a:p>
            <a:pPr>
              <a:lnSpc>
                <a:spcPct val="80000"/>
              </a:lnSpc>
            </a:pPr>
            <a:r>
              <a:rPr lang="de-DE" altLang="de-DE" sz="1600" dirty="0" smtClean="0"/>
              <a:t>auf Anwohnerparkplätzen					(3 h mit           ) 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im Zonenhalteverbot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in Fußgängerzonen während der Ladezeiten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>
              <a:lnSpc>
                <a:spcPct val="80000"/>
              </a:lnSpc>
            </a:pPr>
            <a:r>
              <a:rPr lang="de-DE" altLang="de-DE" sz="1600" dirty="0" smtClean="0"/>
              <a:t>an Parkuhren und Parkscheinautomaten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de-DE" altLang="de-DE" sz="1600" dirty="0" smtClean="0"/>
              <a:t> 	ohne Gebühr und zeitliche Begrenzung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auf Rollstuhlfahrerparkplätzen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auf gekennzeichneten öffentlichen Parkflächen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de-DE" altLang="de-DE" sz="1600" dirty="0" smtClean="0"/>
              <a:t> 	die zugelassene Parkdauer zu überschreiten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de-DE" altLang="de-DE" sz="16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in verkehrsberuhigten Zonen außerhalb der Parkfläche</a:t>
            </a:r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  <a:p>
            <a:pPr eaLnBrk="1" hangingPunct="1">
              <a:lnSpc>
                <a:spcPct val="80000"/>
              </a:lnSpc>
            </a:pPr>
            <a:endParaRPr lang="de-DE" altLang="de-DE" sz="16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5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6872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72816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1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863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663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11FE-E766-4ACC-A95E-749F1AC0E7AA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Sonderparkerlaubnis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80920" cy="4680520"/>
          </a:xfrm>
        </p:spPr>
        <p:txBody>
          <a:bodyPr/>
          <a:lstStyle/>
          <a:p>
            <a:pPr eaLnBrk="1" hangingPunct="1">
              <a:buNone/>
            </a:pPr>
            <a:r>
              <a:rPr lang="de-DE" altLang="de-DE" sz="1800" dirty="0" smtClean="0"/>
              <a:t>Eine </a:t>
            </a:r>
            <a:r>
              <a:rPr lang="de-DE" altLang="de-DE" sz="1800" dirty="0" smtClean="0">
                <a:solidFill>
                  <a:srgbClr val="0066B3"/>
                </a:solidFill>
              </a:rPr>
              <a:t>Ausnahmegenehmigung</a:t>
            </a:r>
            <a:r>
              <a:rPr lang="de-DE" altLang="de-DE" sz="1800" dirty="0" smtClean="0"/>
              <a:t> erhalten </a:t>
            </a:r>
            <a:r>
              <a:rPr lang="de-DE" altLang="de-DE" sz="1800" b="1" dirty="0" smtClean="0"/>
              <a:t>auf Antrag</a:t>
            </a:r>
            <a:r>
              <a:rPr lang="de-DE" altLang="de-DE" sz="1800" dirty="0" smtClean="0"/>
              <a:t> bei der zuständigen </a:t>
            </a:r>
          </a:p>
          <a:p>
            <a:pPr eaLnBrk="1" hangingPunct="1">
              <a:buNone/>
            </a:pPr>
            <a:r>
              <a:rPr lang="de-DE" altLang="de-DE" sz="1800" dirty="0" smtClean="0"/>
              <a:t>Straßenverkehrsbehörde:</a:t>
            </a:r>
          </a:p>
          <a:p>
            <a:pPr lvl="1">
              <a:buClr>
                <a:srgbClr val="0066CC"/>
              </a:buClr>
            </a:pPr>
            <a:r>
              <a:rPr lang="de-DE" altLang="de-DE" sz="1800" dirty="0" smtClean="0"/>
              <a:t>schwerbehinderte Menschen mit den Merkzeichen </a:t>
            </a:r>
            <a:r>
              <a:rPr lang="de-DE" altLang="de-DE" sz="1800" b="1" dirty="0" smtClean="0"/>
              <a:t>G und B und einem Grad der Behinderung von wenigstens 80 allein </a:t>
            </a:r>
            <a:r>
              <a:rPr lang="de-DE" altLang="de-DE" sz="1800" dirty="0" smtClean="0"/>
              <a:t>für Funktionsstörungen an den unteren Gliedmaßen (und der Lendenwirbelsäule, soweit sich diese auf das Gehvermögen auswirken) </a:t>
            </a:r>
          </a:p>
          <a:p>
            <a:pPr lvl="1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/>
              <a:t>schwerbehinderte Menschen mit den Merkzeichen </a:t>
            </a:r>
            <a:r>
              <a:rPr lang="de-DE" altLang="de-DE" sz="1800" b="1" dirty="0" smtClean="0"/>
              <a:t>G und B und einem Grad der Behinderung von wenigstens 70 allein</a:t>
            </a:r>
            <a:r>
              <a:rPr lang="de-DE" altLang="de-DE" sz="1800" dirty="0" smtClean="0"/>
              <a:t> für Funktionsstörungen an den unteren Gliedmaßen (und der Lendenwirbelsäule, soweit sich diese auf das Gehvermögen auswirken) </a:t>
            </a:r>
            <a:r>
              <a:rPr lang="de-DE" altLang="de-DE" sz="1800" b="1" dirty="0" smtClean="0"/>
              <a:t>und gleichzeitig</a:t>
            </a:r>
            <a:r>
              <a:rPr lang="de-DE" altLang="de-DE" sz="1800" dirty="0" smtClean="0"/>
              <a:t> einem </a:t>
            </a:r>
            <a:r>
              <a:rPr lang="de-DE" altLang="de-DE" sz="1800" b="1" dirty="0" err="1" smtClean="0"/>
              <a:t>GdB</a:t>
            </a:r>
            <a:r>
              <a:rPr lang="de-DE" altLang="de-DE" sz="1800" b="1" dirty="0" smtClean="0"/>
              <a:t> von wenigstens 50 für</a:t>
            </a:r>
            <a:r>
              <a:rPr lang="de-DE" altLang="de-DE" sz="1800" dirty="0" smtClean="0"/>
              <a:t> Funktionsstörungen des Herzens und der Atmungsorgane. </a:t>
            </a:r>
          </a:p>
          <a:p>
            <a:pPr lvl="1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/>
              <a:t>schwerbehinderte Menschen, die an </a:t>
            </a:r>
            <a:r>
              <a:rPr lang="de-DE" altLang="de-DE" sz="1800" b="1" dirty="0" smtClean="0"/>
              <a:t>Morbus Crohn</a:t>
            </a:r>
            <a:r>
              <a:rPr lang="de-DE" altLang="de-DE" sz="1800" dirty="0" smtClean="0"/>
              <a:t> oder </a:t>
            </a:r>
            <a:r>
              <a:rPr lang="de-DE" altLang="de-DE" sz="1800" b="1" dirty="0" smtClean="0"/>
              <a:t>Colitis </a:t>
            </a:r>
            <a:r>
              <a:rPr lang="de-DE" altLang="de-DE" sz="1800" b="1" dirty="0" err="1" smtClean="0"/>
              <a:t>ulcerosa</a:t>
            </a:r>
            <a:r>
              <a:rPr lang="de-DE" altLang="de-DE" sz="1800" dirty="0" smtClean="0"/>
              <a:t> leiden, wenn </a:t>
            </a:r>
            <a:r>
              <a:rPr lang="de-DE" altLang="de-DE" sz="1800" b="1" dirty="0" smtClean="0"/>
              <a:t>hierfür</a:t>
            </a:r>
            <a:r>
              <a:rPr lang="de-DE" altLang="de-DE" sz="1800" dirty="0" smtClean="0"/>
              <a:t> ein </a:t>
            </a:r>
            <a:r>
              <a:rPr lang="de-DE" altLang="de-DE" sz="1800" b="1" dirty="0" err="1" smtClean="0"/>
              <a:t>GdB</a:t>
            </a:r>
            <a:r>
              <a:rPr lang="de-DE" altLang="de-DE" sz="1800" b="1" dirty="0" smtClean="0"/>
              <a:t> von wenigstens 60</a:t>
            </a:r>
            <a:r>
              <a:rPr lang="de-DE" altLang="de-DE" sz="1800" dirty="0" smtClean="0"/>
              <a:t> vorliegt. </a:t>
            </a:r>
          </a:p>
          <a:p>
            <a:pPr lvl="1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1800" dirty="0" smtClean="0"/>
              <a:t>schwerbehinderte Menschen, mit </a:t>
            </a:r>
            <a:r>
              <a:rPr lang="de-DE" altLang="de-DE" sz="1800" b="1" dirty="0" smtClean="0"/>
              <a:t>künstlichem Darmausgang und zugleich künstlicher Harnableitung</a:t>
            </a:r>
            <a:r>
              <a:rPr lang="de-DE" altLang="de-DE" sz="1800" dirty="0" smtClean="0"/>
              <a:t>, wenn </a:t>
            </a:r>
            <a:r>
              <a:rPr lang="de-DE" altLang="de-DE" sz="1800" b="1" dirty="0" smtClean="0"/>
              <a:t>hierfür</a:t>
            </a:r>
            <a:r>
              <a:rPr lang="de-DE" altLang="de-DE" sz="1800" dirty="0" smtClean="0"/>
              <a:t> ein </a:t>
            </a:r>
            <a:r>
              <a:rPr lang="de-DE" altLang="de-DE" sz="1800" b="1" dirty="0" err="1" smtClean="0"/>
              <a:t>GdB</a:t>
            </a:r>
            <a:r>
              <a:rPr lang="de-DE" altLang="de-DE" sz="1800" b="1" dirty="0" smtClean="0"/>
              <a:t> von wenigstens 70</a:t>
            </a:r>
            <a:r>
              <a:rPr lang="de-DE" altLang="de-DE" sz="1800" dirty="0" smtClean="0"/>
              <a:t> vorliegt. 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B422-6F10-40BB-81FA-EE463F46D933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solidFill>
                  <a:srgbClr val="0066B3"/>
                </a:solidFill>
              </a:rPr>
              <a:t>EU-Toilettenschlüssel</a:t>
            </a:r>
            <a:endParaRPr lang="de-DE" altLang="de-DE" dirty="0" smtClean="0">
              <a:solidFill>
                <a:srgbClr val="0066B3"/>
              </a:solidFill>
            </a:endParaRP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608512"/>
          </a:xfrm>
        </p:spPr>
        <p:txBody>
          <a:bodyPr/>
          <a:lstStyle/>
          <a:p>
            <a:pPr>
              <a:buNone/>
            </a:pPr>
            <a:endParaRPr lang="de-DE" altLang="de-DE" sz="1000" dirty="0" smtClean="0"/>
          </a:p>
          <a:p>
            <a:pPr>
              <a:buNone/>
            </a:pPr>
            <a:endParaRPr lang="de-DE" altLang="de-DE" sz="1000" dirty="0" smtClean="0"/>
          </a:p>
          <a:p>
            <a:r>
              <a:rPr lang="de-DE" altLang="de-DE" sz="2400" dirty="0" smtClean="0"/>
              <a:t>Für behinderte Personen, mit Einträgen im SBA/Bescheid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Merkzeichen </a:t>
            </a:r>
            <a:r>
              <a:rPr lang="de-DE" altLang="de-DE" sz="2400" dirty="0" err="1" smtClean="0"/>
              <a:t>aG</a:t>
            </a:r>
            <a:r>
              <a:rPr lang="de-DE" altLang="de-DE" sz="2400" dirty="0" smtClean="0"/>
              <a:t>, B, H oder </a:t>
            </a:r>
            <a:r>
              <a:rPr lang="de-DE" altLang="de-DE" sz="2400" dirty="0" err="1" smtClean="0"/>
              <a:t>Bl</a:t>
            </a:r>
            <a:r>
              <a:rPr lang="de-DE" altLang="de-DE" sz="2400" dirty="0" smtClean="0"/>
              <a:t> oder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Merkzeichen G </a:t>
            </a:r>
            <a:r>
              <a:rPr lang="de-DE" altLang="de-DE" sz="2400" b="1" dirty="0" smtClean="0"/>
              <a:t>und</a:t>
            </a:r>
            <a:r>
              <a:rPr lang="de-DE" altLang="de-DE" sz="2400" dirty="0" smtClean="0"/>
              <a:t> einen </a:t>
            </a:r>
            <a:r>
              <a:rPr lang="de-DE" altLang="de-DE" sz="2400" dirty="0" err="1" smtClean="0"/>
              <a:t>GdB</a:t>
            </a:r>
            <a:r>
              <a:rPr lang="de-DE" altLang="de-DE" sz="2400" dirty="0" smtClean="0"/>
              <a:t> von mind. 70 oder</a:t>
            </a:r>
          </a:p>
          <a:p>
            <a:endParaRPr lang="de-DE" altLang="de-DE" sz="1400" dirty="0" smtClean="0"/>
          </a:p>
          <a:p>
            <a:pPr marL="0" indent="0">
              <a:buNone/>
            </a:pPr>
            <a:endParaRPr lang="de-DE" altLang="de-DE" sz="1400" dirty="0" smtClean="0"/>
          </a:p>
          <a:p>
            <a:pPr marL="0" indent="0">
              <a:buNone/>
            </a:pPr>
            <a:r>
              <a:rPr lang="de-DE" altLang="de-DE" sz="2400" dirty="0" smtClean="0"/>
              <a:t>Möglich auch für Personen mit </a:t>
            </a:r>
            <a:endParaRPr lang="de-DE" altLang="de-DE" sz="2400" dirty="0"/>
          </a:p>
          <a:p>
            <a:r>
              <a:rPr lang="de-DE" altLang="de-DE" sz="2400" dirty="0" smtClean="0"/>
              <a:t>Morbus Crohn oder </a:t>
            </a:r>
            <a:endParaRPr lang="de-DE" altLang="de-DE" sz="2400" dirty="0"/>
          </a:p>
          <a:p>
            <a:r>
              <a:rPr lang="de-DE" altLang="de-DE" sz="2400" dirty="0" smtClean="0"/>
              <a:t>Colitis </a:t>
            </a:r>
            <a:r>
              <a:rPr lang="de-DE" altLang="de-DE" sz="2400" dirty="0" err="1" smtClean="0"/>
              <a:t>ulcerose</a:t>
            </a:r>
            <a:endParaRPr lang="de-DE" altLang="de-DE" sz="2400" dirty="0" smtClean="0"/>
          </a:p>
          <a:p>
            <a:r>
              <a:rPr lang="de-DE" altLang="de-DE" sz="2400" dirty="0" smtClean="0"/>
              <a:t>mit einer ärztlicher Stellungnahme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194468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8850-435D-4497-8309-686B0ECE06A9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rgbClr val="0066B3"/>
                </a:solidFill>
              </a:rPr>
              <a:t>Themenübersicht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>
              <a:buNone/>
            </a:pPr>
            <a:endParaRPr lang="de-DE" altLang="de-DE" dirty="0" smtClean="0"/>
          </a:p>
          <a:p>
            <a:r>
              <a:rPr lang="de-DE" altLang="de-DE" sz="2000" dirty="0" smtClean="0"/>
              <a:t>Begriffsdefinitionen </a:t>
            </a:r>
            <a:r>
              <a:rPr lang="de-DE" altLang="de-DE" sz="2000" cap="all" dirty="0">
                <a:solidFill>
                  <a:srgbClr val="0066B3"/>
                </a:solidFill>
                <a:latin typeface="+mj-lt"/>
                <a:ea typeface="+mj-ea"/>
                <a:cs typeface="+mj-cs"/>
              </a:rPr>
              <a:t>§2 SGB IX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Antragsstellung und –verfahren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Nachteilsausgleiche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Offenbarung der Schwerbehinderung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Schwerbehindertenausweis (SBA)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Vergünstigungen im Straßen- u. Nahverkehr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Behindertengerechte Toiletten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Steuerliche Vergünstigungen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Altersrente für schwerbehinderte Menschen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altLang="de-DE" sz="2000" dirty="0" smtClean="0"/>
              <a:t>Weitere Beratungsangebote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43B6-CF37-4962-BB8C-5B32EEEBF5FF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67544" y="907945"/>
            <a:ext cx="6635080" cy="580926"/>
          </a:xfrm>
        </p:spPr>
        <p:txBody>
          <a:bodyPr/>
          <a:lstStyle/>
          <a:p>
            <a:r>
              <a:rPr lang="de-DE" altLang="de-DE" b="1" dirty="0" smtClean="0">
                <a:solidFill>
                  <a:srgbClr val="0066B3"/>
                </a:solidFill>
              </a:rPr>
              <a:t>Behindertengerechte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Toiletten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>
              <a:buNone/>
            </a:pPr>
            <a:r>
              <a:rPr lang="de-DE" altLang="de-DE" sz="1800" b="1" dirty="0" smtClean="0"/>
              <a:t>EU - Toilettenschlüssel</a:t>
            </a:r>
            <a:endParaRPr lang="de-DE" altLang="de-DE" sz="1800" dirty="0" smtClean="0"/>
          </a:p>
          <a:p>
            <a:endParaRPr lang="de-DE" altLang="de-DE" sz="1800" dirty="0" smtClean="0"/>
          </a:p>
          <a:p>
            <a:pPr>
              <a:buNone/>
            </a:pPr>
            <a:r>
              <a:rPr lang="de-DE" altLang="de-DE" sz="1800" dirty="0" smtClean="0"/>
              <a:t>erhältlich bei: 	CBF Darmstadt e.V.</a:t>
            </a:r>
          </a:p>
          <a:p>
            <a:pPr>
              <a:buNone/>
            </a:pPr>
            <a:r>
              <a:rPr lang="de-DE" altLang="de-DE" sz="1800" dirty="0" smtClean="0"/>
              <a:t>			-Euro-Toilettenschlüssel-</a:t>
            </a:r>
          </a:p>
          <a:p>
            <a:pPr>
              <a:buNone/>
            </a:pPr>
            <a:r>
              <a:rPr lang="de-DE" altLang="de-DE" sz="1800" dirty="0" smtClean="0"/>
              <a:t>			Pallaswiesenstr. 123a</a:t>
            </a:r>
          </a:p>
          <a:p>
            <a:pPr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		64293 Darmstadt</a:t>
            </a:r>
          </a:p>
          <a:p>
            <a:endParaRPr lang="de-DE" altLang="de-DE" sz="1800" dirty="0" smtClean="0"/>
          </a:p>
          <a:p>
            <a:pPr>
              <a:buNone/>
            </a:pPr>
            <a:r>
              <a:rPr lang="de-DE" altLang="de-DE" sz="1800" dirty="0" smtClean="0"/>
              <a:t>Kosten betragen derzeit:		</a:t>
            </a:r>
          </a:p>
          <a:p>
            <a:pPr lvl="1">
              <a:buClr>
                <a:srgbClr val="0066CC"/>
              </a:buClr>
            </a:pPr>
            <a:r>
              <a:rPr lang="de-DE" altLang="de-DE" sz="1800" dirty="0" smtClean="0"/>
              <a:t>ein Euroschlüssel 23,- €</a:t>
            </a:r>
          </a:p>
          <a:p>
            <a:pPr lvl="1">
              <a:buClr>
                <a:srgbClr val="0066CC"/>
              </a:buClr>
            </a:pPr>
            <a:r>
              <a:rPr lang="de-DE" altLang="de-DE" sz="1800" dirty="0" smtClean="0"/>
              <a:t>Behindertentoilettenführer „Der Lokus“ 8,- € </a:t>
            </a:r>
          </a:p>
          <a:p>
            <a:pPr marL="457200" lvl="1" indent="0">
              <a:buClr>
                <a:srgbClr val="0066CC"/>
              </a:buClr>
              <a:buNone/>
            </a:pPr>
            <a:r>
              <a:rPr lang="de-DE" altLang="de-DE" sz="1800" dirty="0"/>
              <a:t>	</a:t>
            </a:r>
            <a:r>
              <a:rPr lang="de-DE" altLang="de-DE" sz="1800" dirty="0" smtClean="0"/>
              <a:t>(mit über 12.000 Standorten in der EU)</a:t>
            </a:r>
          </a:p>
          <a:p>
            <a:pPr lvl="1">
              <a:buClr>
                <a:srgbClr val="0066CC"/>
              </a:buClr>
            </a:pPr>
            <a:r>
              <a:rPr lang="de-DE" altLang="de-DE" sz="1800" dirty="0" smtClean="0"/>
              <a:t> einen Schlüssel mit Verzeichnis 30,- €</a:t>
            </a:r>
            <a:r>
              <a:rPr lang="de-DE" altLang="de-DE" sz="1200" dirty="0" smtClean="0"/>
              <a:t>	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68438"/>
            <a:ext cx="19446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B38-1FD3-4F7D-A02F-5C3B79696113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0066B3"/>
                </a:solidFill>
              </a:rPr>
              <a:t>Steuerliche</a:t>
            </a:r>
            <a:br>
              <a:rPr lang="de-DE" b="1" dirty="0" smtClean="0">
                <a:solidFill>
                  <a:srgbClr val="0066B3"/>
                </a:solidFill>
              </a:rPr>
            </a:br>
            <a:r>
              <a:rPr lang="de-DE" b="1" dirty="0" smtClean="0">
                <a:solidFill>
                  <a:srgbClr val="0066B3"/>
                </a:solidFill>
              </a:rPr>
              <a:t>Vergünstigungen</a:t>
            </a:r>
            <a:endParaRPr lang="de-DE" b="1" dirty="0">
              <a:solidFill>
                <a:srgbClr val="0066B3"/>
              </a:solidFill>
            </a:endParaRPr>
          </a:p>
        </p:txBody>
      </p:sp>
      <p:graphicFrame>
        <p:nvGraphicFramePr>
          <p:cNvPr id="79964" name="Group 9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09577"/>
              </p:ext>
            </p:extLst>
          </p:nvPr>
        </p:nvGraphicFramePr>
        <p:xfrm>
          <a:off x="539552" y="2276872"/>
          <a:ext cx="5752240" cy="3758570"/>
        </p:xfrm>
        <a:graphic>
          <a:graphicData uri="http://schemas.openxmlformats.org/drawingml/2006/table">
            <a:tbl>
              <a:tblPr/>
              <a:tblGrid>
                <a:gridCol w="2877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4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 der Behinderung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Pauschbetrag in €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und 30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und 40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und 50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und 60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und 70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und 80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und 90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 und 100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 oder Bl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>
                          <a:srgbClr val="0066CC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3.700,-</a:t>
                      </a:r>
                    </a:p>
                  </a:txBody>
                  <a:tcPr marL="63293" marR="63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67544" y="1772816"/>
            <a:ext cx="4896544" cy="3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78" tIns="41939" rIns="83878" bIns="41939">
            <a:spAutoFit/>
          </a:bodyPr>
          <a:lstStyle>
            <a:lvl1pPr marL="323850" indent="-323850" defTabSz="8382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 defTabSz="8382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 defTabSz="8382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 defTabSz="8382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 defTabSz="8382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de-DE" altLang="de-DE" sz="2000" dirty="0">
                <a:latin typeface="+mn-lt"/>
              </a:rPr>
              <a:t>Einkommens- und Lohnsteuer (Pauschbetrag)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704-E186-4644-BE32-853ECE18E387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solidFill>
                  <a:srgbClr val="0066B3"/>
                </a:solidFill>
              </a:rPr>
              <a:t>Altersrente für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schwerbehinderte</a:t>
            </a:r>
            <a:r>
              <a:rPr lang="de-DE" altLang="de-DE" b="1" dirty="0">
                <a:solidFill>
                  <a:srgbClr val="0066B3"/>
                </a:solidFill>
              </a:rPr>
              <a:t> </a:t>
            </a:r>
            <a:r>
              <a:rPr lang="de-DE" altLang="de-DE" b="1" dirty="0" smtClean="0">
                <a:solidFill>
                  <a:srgbClr val="0066B3"/>
                </a:solidFill>
              </a:rPr>
              <a:t>Menschen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75252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de-DE" sz="1200" b="1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b="1" u="sng" dirty="0" smtClean="0"/>
              <a:t>Geburtstag</a:t>
            </a:r>
            <a:r>
              <a:rPr lang="de-DE" altLang="de-DE" sz="1400" b="1" dirty="0" smtClean="0"/>
              <a:t>		</a:t>
            </a:r>
            <a:r>
              <a:rPr lang="de-DE" altLang="de-DE" sz="1400" b="1" u="sng" dirty="0" smtClean="0"/>
              <a:t>Gültiger SBA</a:t>
            </a:r>
            <a:r>
              <a:rPr lang="de-DE" altLang="de-DE" sz="1400" b="1" dirty="0" smtClean="0"/>
              <a:t>	</a:t>
            </a:r>
            <a:r>
              <a:rPr lang="de-DE" altLang="de-DE" sz="1400" b="1" u="sng" dirty="0" smtClean="0"/>
              <a:t>Renteneintrittsalter</a:t>
            </a:r>
            <a:r>
              <a:rPr lang="de-DE" altLang="de-DE" sz="1400" b="1" dirty="0" smtClean="0"/>
              <a:t>	</a:t>
            </a:r>
            <a:r>
              <a:rPr lang="de-DE" altLang="de-DE" sz="1400" b="1" u="sng" dirty="0" err="1" smtClean="0"/>
              <a:t>Renteneintrittsalter</a:t>
            </a:r>
            <a:r>
              <a:rPr lang="de-DE" altLang="de-DE" sz="1400" b="1" dirty="0" smtClean="0"/>
              <a:t> </a:t>
            </a:r>
            <a:endParaRPr lang="de-DE" altLang="de-DE" sz="1400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				</a:t>
            </a:r>
            <a:r>
              <a:rPr lang="de-DE" altLang="de-DE" sz="1400" b="1" dirty="0" smtClean="0">
                <a:solidFill>
                  <a:srgbClr val="0066B3"/>
                </a:solidFill>
              </a:rPr>
              <a:t>MIT Abschlag	OHNE Abschlag</a:t>
            </a:r>
            <a:endParaRPr lang="de-DE" altLang="de-DE" sz="1400" dirty="0" smtClean="0">
              <a:solidFill>
                <a:srgbClr val="0066B3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Vor 1952</a:t>
            </a:r>
            <a:r>
              <a:rPr lang="de-DE" altLang="de-DE" sz="1400" dirty="0" smtClean="0"/>
              <a:t>	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 </a:t>
            </a:r>
            <a:r>
              <a:rPr lang="de-DE" altLang="de-DE" sz="1400" dirty="0" smtClean="0"/>
              <a:t>Ja		60. Lebensjahr	63. LJ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Ab 1952	</a:t>
            </a:r>
            <a:r>
              <a:rPr lang="de-DE" altLang="de-DE" sz="1400" dirty="0" smtClean="0"/>
              <a:t>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</a:t>
            </a:r>
            <a:r>
              <a:rPr lang="de-DE" altLang="de-DE" sz="1400" dirty="0" smtClean="0"/>
              <a:t> Ja		60 +		63 +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Ab 1964</a:t>
            </a:r>
            <a:r>
              <a:rPr lang="de-DE" altLang="de-DE" sz="1400" dirty="0" smtClean="0"/>
              <a:t>	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</a:t>
            </a:r>
            <a:r>
              <a:rPr lang="de-DE" altLang="de-DE" sz="1400" dirty="0" smtClean="0"/>
              <a:t> Ja		62. LJ		65. LJ</a:t>
            </a:r>
            <a:endParaRPr lang="de-DE" altLang="de-DE" sz="1400" b="1" u="sng" dirty="0" smtClean="0"/>
          </a:p>
          <a:p>
            <a:pPr>
              <a:lnSpc>
                <a:spcPct val="80000"/>
              </a:lnSpc>
              <a:buNone/>
            </a:pPr>
            <a:endParaRPr lang="de-DE" altLang="de-DE" sz="1400" b="1" u="sng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b="1" u="sng" dirty="0" smtClean="0"/>
              <a:t>Vertrauensschutzregelungen</a:t>
            </a:r>
            <a:endParaRPr lang="de-DE" altLang="de-DE" sz="1400" dirty="0" smtClean="0"/>
          </a:p>
          <a:p>
            <a:pPr>
              <a:lnSpc>
                <a:spcPct val="80000"/>
              </a:lnSpc>
            </a:pPr>
            <a:endParaRPr lang="de-DE" altLang="de-DE" sz="1400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1.1.1952-31.12.1954</a:t>
            </a:r>
            <a:r>
              <a:rPr lang="de-DE" altLang="de-DE" sz="1400" dirty="0" smtClean="0"/>
              <a:t>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</a:t>
            </a:r>
            <a:r>
              <a:rPr lang="de-DE" altLang="de-DE" sz="1400" dirty="0" smtClean="0"/>
              <a:t> Ja &amp; vor 1.1.2007	60. LJ		63. LJ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		+ ATZ vor 1.1.2007</a:t>
            </a:r>
          </a:p>
          <a:p>
            <a:pPr>
              <a:lnSpc>
                <a:spcPct val="80000"/>
              </a:lnSpc>
            </a:pPr>
            <a:endParaRPr lang="de-DE" altLang="de-DE" sz="1400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1.1.1954 – 31.12.1963</a:t>
            </a:r>
            <a:r>
              <a:rPr lang="de-DE" altLang="de-DE" sz="1400" dirty="0" smtClean="0"/>
              <a:t>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</a:t>
            </a:r>
            <a:r>
              <a:rPr lang="de-DE" altLang="de-DE" sz="1400" dirty="0" smtClean="0"/>
              <a:t> Ja &amp; vor 1.1.2007	60. LJ		63. LJ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		+ Anpassungsgeld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		für entlassene AN 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		des Bergbaus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>
                <a:solidFill>
                  <a:srgbClr val="0066B3"/>
                </a:solidFill>
              </a:rPr>
              <a:t>Vor  16.11.1950</a:t>
            </a:r>
            <a:r>
              <a:rPr lang="de-DE" altLang="de-DE" sz="1400" dirty="0" smtClean="0"/>
              <a:t>	</a:t>
            </a:r>
            <a:r>
              <a:rPr lang="de-DE" altLang="de-DE" sz="1400" dirty="0" smtClean="0">
                <a:sym typeface="Wingdings 2" panose="05020102010507070707" pitchFamily="18" charset="2"/>
              </a:rPr>
              <a:t></a:t>
            </a:r>
            <a:r>
              <a:rPr lang="de-DE" altLang="de-DE" sz="1400" dirty="0" smtClean="0"/>
              <a:t> Ja &amp; vor 16.11.2000			60. LJ</a:t>
            </a:r>
          </a:p>
          <a:p>
            <a:pPr>
              <a:lnSpc>
                <a:spcPct val="80000"/>
              </a:lnSpc>
            </a:pPr>
            <a:endParaRPr lang="de-DE" altLang="de-DE" sz="1400" dirty="0" smtClean="0"/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Der </a:t>
            </a:r>
            <a:r>
              <a:rPr lang="de-DE" altLang="de-DE" sz="1400" b="1" dirty="0" smtClean="0"/>
              <a:t>Abschlag beträgt 0,3% </a:t>
            </a:r>
            <a:r>
              <a:rPr lang="de-DE" altLang="de-DE" sz="1400" dirty="0" smtClean="0"/>
              <a:t>des Brutto-Rentenbetrags pro Monat der vorzeitigen Inanspruchnahme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400" dirty="0" smtClean="0"/>
              <a:t>Dieser bleibt dauerhaft bestehen. 35 Versicherungsjahre sind Voraussetzung.</a:t>
            </a:r>
          </a:p>
          <a:p>
            <a:pPr>
              <a:lnSpc>
                <a:spcPct val="80000"/>
              </a:lnSpc>
              <a:buNone/>
            </a:pPr>
            <a:r>
              <a:rPr lang="de-DE" altLang="de-DE" sz="1050" b="1" i="1" dirty="0" smtClean="0"/>
              <a:t>– Diese Angaben sind ohne Gewähr -</a:t>
            </a:r>
            <a:r>
              <a:rPr lang="de-DE" altLang="de-DE" sz="1200" dirty="0" smtClean="0"/>
              <a:t>				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791-999E-477D-9408-ADB579441C2C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Fristen / Widerspruch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2400" dirty="0" smtClean="0"/>
          </a:p>
          <a:p>
            <a:pPr>
              <a:lnSpc>
                <a:spcPct val="90000"/>
              </a:lnSpc>
              <a:defRPr/>
            </a:pPr>
            <a:r>
              <a:rPr lang="de-DE" sz="2800" dirty="0" smtClean="0"/>
              <a:t>Antrag ist jederzeit möglich (keine Frist)</a:t>
            </a:r>
          </a:p>
          <a:p>
            <a:pPr marL="514350" indent="-514350" eaLnBrk="1" hangingPunct="1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endParaRPr lang="de-DE" sz="2800" dirty="0" smtClean="0"/>
          </a:p>
          <a:p>
            <a:pPr>
              <a:lnSpc>
                <a:spcPct val="90000"/>
              </a:lnSpc>
              <a:defRPr/>
            </a:pPr>
            <a:r>
              <a:rPr lang="de-DE" sz="2800" dirty="0" smtClean="0"/>
              <a:t>Widerspruch: 1 Monat nach Bescheid schriftlich einzureichen (kein Rechtsbeistand nötig)</a:t>
            </a:r>
          </a:p>
          <a:p>
            <a:pPr marL="514350" indent="-514350" eaLnBrk="1" hangingPunct="1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endParaRPr lang="de-DE" sz="2800" dirty="0" smtClean="0"/>
          </a:p>
          <a:p>
            <a:pPr>
              <a:lnSpc>
                <a:spcPct val="90000"/>
              </a:lnSpc>
              <a:defRPr/>
            </a:pPr>
            <a:r>
              <a:rPr lang="de-DE" sz="2800" dirty="0" smtClean="0"/>
              <a:t>Bei Ablehnung ist Klageweg möglich</a:t>
            </a:r>
          </a:p>
          <a:p>
            <a:pPr marL="514350" indent="-514350" eaLnBrk="1" hangingPunct="1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endParaRPr lang="de-DE" sz="2800" dirty="0" smtClean="0"/>
          </a:p>
          <a:p>
            <a:pPr>
              <a:lnSpc>
                <a:spcPct val="90000"/>
              </a:lnSpc>
              <a:defRPr/>
            </a:pPr>
            <a:r>
              <a:rPr lang="de-DE" sz="2800" dirty="0"/>
              <a:t>B</a:t>
            </a:r>
            <a:r>
              <a:rPr lang="de-DE" sz="2800" dirty="0" smtClean="0"/>
              <a:t>ei neuen gesundheitlichen oder medizinischen Sachverhalten &gt; Neuantrag / Erhöhungsantrag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31A8-5886-41AF-971C-ABDED6DFF2AD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635080" cy="1012974"/>
          </a:xfrm>
        </p:spPr>
        <p:txBody>
          <a:bodyPr/>
          <a:lstStyle/>
          <a:p>
            <a:pPr marL="261938"/>
            <a:r>
              <a:rPr lang="de-DE" altLang="de-DE" sz="2800" b="1" dirty="0" smtClean="0">
                <a:solidFill>
                  <a:srgbClr val="0066B3"/>
                </a:solidFill>
              </a:rPr>
              <a:t>Behindertenrecht</a:t>
            </a:r>
            <a:br>
              <a:rPr lang="de-DE" altLang="de-DE" sz="2800" b="1" dirty="0" smtClean="0">
                <a:solidFill>
                  <a:srgbClr val="0066B3"/>
                </a:solidFill>
              </a:rPr>
            </a:br>
            <a:r>
              <a:rPr lang="de-DE" altLang="de-DE" sz="2400" b="1" dirty="0" smtClean="0">
                <a:solidFill>
                  <a:srgbClr val="0066B3"/>
                </a:solidFill>
              </a:rPr>
              <a:t>Beratungsstellen / Information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153236" y="1771303"/>
            <a:ext cx="3898776" cy="4536504"/>
          </a:xfrm>
        </p:spPr>
        <p:txBody>
          <a:bodyPr/>
          <a:lstStyle/>
          <a:p>
            <a:endParaRPr lang="de-DE" altLang="de-DE" sz="1600" dirty="0" smtClean="0"/>
          </a:p>
          <a:p>
            <a:pPr lvl="1">
              <a:buClr>
                <a:srgbClr val="0066CC"/>
              </a:buClr>
            </a:pPr>
            <a:r>
              <a:rPr lang="de-DE" altLang="de-DE" sz="2400" dirty="0" smtClean="0"/>
              <a:t>Landratsämter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Betrieben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Integrationsfachdienste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Selbsthilfegruppen </a:t>
            </a:r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Kliniksozialdienst</a:t>
            </a:r>
          </a:p>
          <a:p>
            <a:pPr lvl="1"/>
            <a:endParaRPr lang="de-DE" altLang="de-DE" sz="2800" dirty="0" smtClean="0"/>
          </a:p>
          <a:p>
            <a:pPr lvl="1"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de-DE" altLang="de-DE" sz="28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806F-AE72-4DF5-8993-B3B7F283BBB5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1697488"/>
            <a:ext cx="595840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None/>
            </a:pPr>
            <a:r>
              <a:rPr lang="de-DE" altLang="de-DE" sz="2800" dirty="0">
                <a:solidFill>
                  <a:srgbClr val="0066B3"/>
                </a:solidFill>
              </a:rPr>
              <a:t>Im Internet</a:t>
            </a:r>
          </a:p>
          <a:p>
            <a:pPr lvl="1">
              <a:lnSpc>
                <a:spcPct val="10000"/>
              </a:lnSpc>
              <a:buFont typeface="Wingdings" panose="05000000000000000000" pitchFamily="2" charset="2"/>
              <a:buNone/>
            </a:pPr>
            <a:endParaRPr lang="de-DE" altLang="de-DE" sz="2800" dirty="0">
              <a:solidFill>
                <a:srgbClr val="0066CC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www.ifd-bw.de 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www.deutsche-rentenversicherung.de 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www.schwbv.de </a:t>
            </a:r>
            <a:endParaRPr lang="de-DE" altLang="de-DE" sz="2400" dirty="0">
              <a:solidFill>
                <a:schemeClr val="tx1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www.nakos.de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www.bmas.de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www.kliniken-schmieder.de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www.einfach-teilhaben.de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www.integrationsaemter.de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Begriffsdefinition</a:t>
            </a:r>
            <a:r>
              <a:rPr lang="de-DE" altLang="de-DE" dirty="0" smtClean="0">
                <a:solidFill>
                  <a:srgbClr val="0066B3"/>
                </a:solidFill>
              </a:rPr>
              <a:t> </a:t>
            </a:r>
            <a:r>
              <a:rPr lang="de-DE" altLang="de-DE" sz="3200" b="1" dirty="0" smtClean="0">
                <a:solidFill>
                  <a:srgbClr val="0066B3"/>
                </a:solidFill>
              </a:rPr>
              <a:t> </a:t>
            </a:r>
            <a:r>
              <a:rPr lang="de-DE" altLang="de-DE" sz="2000" dirty="0">
                <a:solidFill>
                  <a:srgbClr val="0066B3"/>
                </a:solidFill>
              </a:rPr>
              <a:t>§2 SGB IX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80920" cy="460851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endParaRPr lang="de-DE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/>
              <a:t>Von einer Behinderung bedroht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Behindert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/>
              <a:t>Gleichgestellte Personen (30-40 </a:t>
            </a:r>
            <a:r>
              <a:rPr lang="de-DE" sz="2800" dirty="0" err="1"/>
              <a:t>GdB</a:t>
            </a:r>
            <a:r>
              <a:rPr lang="de-DE" sz="2800" dirty="0"/>
              <a:t>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de-DE" sz="2800" dirty="0" smtClean="0"/>
              <a:t>Schwerbehindert (ab 50 GdB) </a:t>
            </a:r>
            <a:endParaRPr 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E03-939B-4B15-A7E7-1CBC39929E4F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Behinderung</a:t>
            </a:r>
            <a:r>
              <a:rPr lang="de-DE" altLang="de-DE" sz="3200" b="1" dirty="0" smtClean="0">
                <a:solidFill>
                  <a:srgbClr val="0066B3"/>
                </a:solidFill>
              </a:rPr>
              <a:t> </a:t>
            </a:r>
            <a:r>
              <a:rPr lang="de-DE" altLang="de-DE" sz="2000" dirty="0" smtClean="0">
                <a:solidFill>
                  <a:srgbClr val="0066B3"/>
                </a:solidFill>
              </a:rPr>
              <a:t>§</a:t>
            </a:r>
            <a:r>
              <a:rPr lang="de-DE" altLang="de-DE" sz="2000" dirty="0">
                <a:solidFill>
                  <a:srgbClr val="0066B3"/>
                </a:solidFill>
              </a:rPr>
              <a:t>2 Abs.1 Satz 1 SGB </a:t>
            </a:r>
            <a:r>
              <a:rPr lang="de-DE" altLang="de-DE" sz="2000" dirty="0" smtClean="0">
                <a:solidFill>
                  <a:srgbClr val="0066B3"/>
                </a:solidFill>
              </a:rPr>
              <a:t>IX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/>
            <a:endParaRPr lang="de-DE" altLang="de-DE" sz="2000" dirty="0" smtClean="0"/>
          </a:p>
          <a:p>
            <a:r>
              <a:rPr lang="de-DE" sz="2400" dirty="0" smtClean="0"/>
              <a:t>Menschen </a:t>
            </a:r>
            <a:r>
              <a:rPr lang="de-DE" sz="2400" dirty="0"/>
              <a:t>mit Behinderungen sind Menschen, die körperliche, seelische, geistige oder Sinnesbeeinträchtigungen haben, die sie in Wechselwirkung mit einstellungs- und umweltbedingten Barrieren an der gleichberechtigten Teilhabe an der Gesellschaft mit hoher Wahrscheinlichkeit länger als </a:t>
            </a:r>
            <a:r>
              <a:rPr lang="de-DE" sz="2400" b="1" dirty="0"/>
              <a:t>sechs Monate </a:t>
            </a:r>
            <a:r>
              <a:rPr lang="de-DE" sz="2400" dirty="0"/>
              <a:t>hindern können. Eine Beeinträchtigung nach Satz 1 liegt vor, wenn der Körper- und Gesundheitszustand </a:t>
            </a:r>
            <a:r>
              <a:rPr lang="de-DE" sz="2400" b="1" dirty="0"/>
              <a:t>von dem für das Lebensalter typischen Zustand abweicht</a:t>
            </a:r>
            <a:r>
              <a:rPr lang="de-DE" sz="2400" dirty="0"/>
              <a:t>. 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D1EF-61F0-4E45-9A62-E44C40A7CC19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/>
            <a:endParaRPr lang="de-DE" altLang="de-DE" sz="2000" dirty="0" smtClean="0"/>
          </a:p>
          <a:p>
            <a:r>
              <a:rPr lang="de-DE" sz="2400" dirty="0" smtClean="0"/>
              <a:t>Menschen sind von </a:t>
            </a:r>
            <a:r>
              <a:rPr lang="de-DE" sz="2400" b="1" i="1" dirty="0" smtClean="0"/>
              <a:t>Behinderung bedroht</a:t>
            </a:r>
            <a:r>
              <a:rPr lang="de-DE" sz="2400" dirty="0" smtClean="0"/>
              <a:t>, wenn eine Beeinträchtigung zu erwarten ist.</a:t>
            </a:r>
            <a:r>
              <a:rPr lang="de-DE" altLang="de-DE" sz="2400" dirty="0" smtClean="0"/>
              <a:t>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6635080" cy="580926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Von einer Behinderung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bedroht  </a:t>
            </a:r>
            <a:r>
              <a:rPr lang="de-DE" altLang="de-DE" sz="2000" dirty="0" smtClean="0">
                <a:solidFill>
                  <a:srgbClr val="0066B3"/>
                </a:solidFill>
              </a:rPr>
              <a:t>§2 Abs.1 Satz 2 SGB IX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842-0E73-483B-A43D-02B6D7B463B7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0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Schwerbehindert </a:t>
            </a:r>
            <a:r>
              <a:rPr lang="de-DE" altLang="de-DE" sz="2000" dirty="0" smtClean="0">
                <a:solidFill>
                  <a:srgbClr val="0066B3"/>
                </a:solidFill>
              </a:rPr>
              <a:t>§2 Abs.2 SGB IX</a:t>
            </a:r>
            <a:endParaRPr lang="de-DE" altLang="de-DE" sz="2000" b="1" dirty="0" smtClean="0">
              <a:solidFill>
                <a:srgbClr val="0066B3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defRPr/>
            </a:pPr>
            <a:endParaRPr lang="de-DE" sz="2000" dirty="0" smtClean="0"/>
          </a:p>
          <a:p>
            <a:pPr marL="0" indent="0">
              <a:buNone/>
              <a:defRPr/>
            </a:pPr>
            <a:r>
              <a:rPr lang="de-DE" sz="2400" dirty="0" smtClean="0"/>
              <a:t>Menschen </a:t>
            </a:r>
            <a:r>
              <a:rPr lang="de-DE" sz="2400" dirty="0"/>
              <a:t>sind im Sinne des Teils 3 </a:t>
            </a:r>
            <a:r>
              <a:rPr lang="de-DE" sz="2400" b="1" i="1" dirty="0"/>
              <a:t>schwerbehindert</a:t>
            </a:r>
            <a:r>
              <a:rPr lang="de-DE" sz="2400" dirty="0"/>
              <a:t>, </a:t>
            </a:r>
            <a:r>
              <a:rPr lang="de-DE" sz="2400" dirty="0" smtClean="0"/>
              <a:t>wenn</a:t>
            </a:r>
          </a:p>
          <a:p>
            <a:pPr marL="0" indent="0">
              <a:buNone/>
              <a:defRPr/>
            </a:pPr>
            <a:endParaRPr lang="de-DE" sz="2400" dirty="0" smtClean="0"/>
          </a:p>
          <a:p>
            <a:pPr>
              <a:defRPr/>
            </a:pPr>
            <a:r>
              <a:rPr lang="de-DE" sz="2400" dirty="0" smtClean="0"/>
              <a:t>bei </a:t>
            </a:r>
            <a:r>
              <a:rPr lang="de-DE" sz="2400" dirty="0"/>
              <a:t>ihnen ein Grad der Behinderung von </a:t>
            </a:r>
            <a:r>
              <a:rPr lang="de-DE" sz="2400" b="1" dirty="0"/>
              <a:t>wenigstens 50 </a:t>
            </a:r>
            <a:r>
              <a:rPr lang="de-DE" sz="2400" dirty="0"/>
              <a:t>vorliegt und </a:t>
            </a:r>
            <a:endParaRPr lang="de-DE" sz="2400" dirty="0" smtClean="0"/>
          </a:p>
          <a:p>
            <a:pPr>
              <a:defRPr/>
            </a:pPr>
            <a:endParaRPr lang="de-DE" sz="2400" dirty="0" smtClean="0"/>
          </a:p>
          <a:p>
            <a:pPr>
              <a:defRPr/>
            </a:pPr>
            <a:r>
              <a:rPr lang="de-DE" sz="2400" dirty="0" smtClean="0"/>
              <a:t>sie </a:t>
            </a:r>
            <a:r>
              <a:rPr lang="de-DE" sz="2400" dirty="0"/>
              <a:t>ihren Wohnsitz, </a:t>
            </a:r>
            <a:r>
              <a:rPr lang="de-DE" sz="2400" b="1" dirty="0"/>
              <a:t>ihren gewöhnlichen Aufenthalt </a:t>
            </a:r>
            <a:r>
              <a:rPr lang="de-DE" sz="2400" dirty="0"/>
              <a:t>oder ihre Beschäftigung auf einem Arbeitsplatz im Sinne des </a:t>
            </a:r>
            <a:r>
              <a:rPr lang="de-DE" sz="2400" cap="all" dirty="0">
                <a:solidFill>
                  <a:srgbClr val="0066B3"/>
                </a:solidFill>
                <a:latin typeface="+mj-lt"/>
                <a:ea typeface="+mj-ea"/>
                <a:cs typeface="+mj-cs"/>
              </a:rPr>
              <a:t>§ 156 </a:t>
            </a:r>
            <a:r>
              <a:rPr lang="de-DE" sz="2400" dirty="0"/>
              <a:t>rechtmäßig im Geltungsbereich dieses Gesetzbuches haben.</a:t>
            </a:r>
            <a:endParaRPr lang="de-DE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08BC-E50A-4E6E-99CF-7D537CFC8F05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Wer bestimmt den </a:t>
            </a:r>
            <a:r>
              <a:rPr lang="de-DE" altLang="de-DE" b="1" dirty="0" err="1" smtClean="0">
                <a:solidFill>
                  <a:srgbClr val="0066B3"/>
                </a:solidFill>
              </a:rPr>
              <a:t>G</a:t>
            </a:r>
            <a:r>
              <a:rPr lang="de-DE" altLang="de-DE" b="1" cap="none" dirty="0" err="1" smtClean="0">
                <a:solidFill>
                  <a:srgbClr val="0066B3"/>
                </a:solidFill>
              </a:rPr>
              <a:t>d</a:t>
            </a:r>
            <a:r>
              <a:rPr lang="de-DE" altLang="de-DE" b="1" dirty="0" err="1" smtClean="0">
                <a:solidFill>
                  <a:srgbClr val="0066B3"/>
                </a:solidFill>
              </a:rPr>
              <a:t>B</a:t>
            </a:r>
            <a:r>
              <a:rPr lang="de-DE" altLang="de-DE" b="1" dirty="0" smtClean="0">
                <a:solidFill>
                  <a:srgbClr val="0066B3"/>
                </a:solidFill>
              </a:rPr>
              <a:t> 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de-DE" altLang="de-DE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Das Versorgungsamt, in BW die Landratsämter,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Abteilung: </a:t>
            </a:r>
            <a:r>
              <a:rPr lang="de-DE" altLang="de-DE" sz="2800" dirty="0" smtClean="0">
                <a:solidFill>
                  <a:srgbClr val="0066B3"/>
                </a:solidFill>
              </a:rPr>
              <a:t>„Amt für Gesundheit und Versorgung“</a:t>
            </a:r>
          </a:p>
          <a:p>
            <a:pPr eaLnBrk="1" hangingPunct="1">
              <a:lnSpc>
                <a:spcPct val="90000"/>
              </a:lnSpc>
              <a:buNone/>
            </a:pPr>
            <a:endParaRPr lang="de-DE" altLang="de-DE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Vorgang: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Amtsärzte entscheiden aufgrund der eingereichten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oder angeforderten Gutachten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dirty="0" smtClean="0"/>
              <a:t>Selten finden auch persönlichen Begutachtung statt</a:t>
            </a:r>
          </a:p>
          <a:p>
            <a:pPr lvl="1" eaLnBrk="1" hangingPunct="1">
              <a:lnSpc>
                <a:spcPct val="90000"/>
              </a:lnSpc>
            </a:pPr>
            <a:endParaRPr lang="de-DE" altLang="de-DE" sz="2000" dirty="0" smtClean="0"/>
          </a:p>
          <a:p>
            <a:pPr eaLnBrk="1" hangingPunct="1">
              <a:lnSpc>
                <a:spcPct val="90000"/>
              </a:lnSpc>
            </a:pPr>
            <a:endParaRPr lang="de-DE" altLang="de-DE" sz="2000" dirty="0" smtClean="0"/>
          </a:p>
          <a:p>
            <a:pPr lvl="1" eaLnBrk="1" hangingPunct="1">
              <a:lnSpc>
                <a:spcPct val="90000"/>
              </a:lnSpc>
            </a:pPr>
            <a:endParaRPr lang="de-DE" altLang="de-DE" sz="2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6EC8-FBE0-46AD-BEF7-BC3A085BC00B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b="1" dirty="0" smtClean="0">
                <a:solidFill>
                  <a:srgbClr val="0066B3"/>
                </a:solidFill>
              </a:rPr>
              <a:t>Wann sollte man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einen Antrag stellen?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00"/>
              </a:spcAft>
              <a:buNone/>
            </a:pPr>
            <a:endParaRPr lang="de-DE" altLang="de-DE" dirty="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None/>
            </a:pPr>
            <a:r>
              <a:rPr lang="de-DE" altLang="de-DE" sz="2400" dirty="0" smtClean="0">
                <a:solidFill>
                  <a:srgbClr val="0066B3"/>
                </a:solidFill>
              </a:rPr>
              <a:t>Gegen Ende einer Rehabilitation, wenn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de-DE" altLang="de-DE" sz="2400" dirty="0" smtClean="0"/>
              <a:t>Nachteilsausgleiche wichtig sind und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de-DE" altLang="de-DE" sz="2400" dirty="0" smtClean="0"/>
              <a:t>von einer Behinderung im Sinne des Gesetzes auszugehen ist oder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de-DE" altLang="de-DE" sz="2400" dirty="0" smtClean="0"/>
              <a:t>sie länger als ein ½ Jahr bestehen bleibt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de-DE" altLang="de-DE" sz="2400" dirty="0" smtClean="0"/>
              <a:t>der Arbeitsplatz in Gefahr ist oder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</a:pPr>
            <a:r>
              <a:rPr lang="de-DE" altLang="de-DE" sz="2400" dirty="0" smtClean="0"/>
              <a:t>keine genaue Berufsprognose abgegeben werden kann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CB66-A5B5-421E-8F17-89101C342951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>
                <a:solidFill>
                  <a:srgbClr val="0066B3"/>
                </a:solidFill>
              </a:rPr>
              <a:t>Nachteilsausgleiche </a:t>
            </a:r>
            <a:br>
              <a:rPr lang="de-DE" altLang="de-DE" b="1" dirty="0" smtClean="0">
                <a:solidFill>
                  <a:srgbClr val="0066B3"/>
                </a:solidFill>
              </a:rPr>
            </a:br>
            <a:r>
              <a:rPr lang="de-DE" altLang="de-DE" b="1" dirty="0" smtClean="0">
                <a:solidFill>
                  <a:srgbClr val="0066B3"/>
                </a:solidFill>
              </a:rPr>
              <a:t>am Arbeitsplatz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08912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 b="1" dirty="0" smtClean="0"/>
          </a:p>
          <a:p>
            <a:pPr>
              <a:lnSpc>
                <a:spcPct val="90000"/>
              </a:lnSpc>
            </a:pPr>
            <a:r>
              <a:rPr lang="de-DE" altLang="de-DE" sz="2400" b="1" dirty="0" smtClean="0"/>
              <a:t>Urlaubsanspruch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0066CC"/>
              </a:buClr>
              <a:buNone/>
            </a:pPr>
            <a:r>
              <a:rPr lang="de-DE" altLang="de-DE" sz="2000" dirty="0" smtClean="0"/>
              <a:t>Anspruch auf einen bezahlten zusätzlichen Urlaub von 5 Arbeitstagen im Urlaubsjahr</a:t>
            </a:r>
          </a:p>
          <a:p>
            <a:pPr lvl="1" eaLnBrk="1" hangingPunct="1">
              <a:lnSpc>
                <a:spcPct val="90000"/>
              </a:lnSpc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de-DE" alt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b="1" dirty="0" smtClean="0"/>
              <a:t>Kündigungsschutz</a:t>
            </a:r>
          </a:p>
          <a:p>
            <a:pPr marL="457200" lvl="1" indent="0">
              <a:lnSpc>
                <a:spcPct val="90000"/>
              </a:lnSpc>
              <a:buClr>
                <a:srgbClr val="0066CC"/>
              </a:buClr>
              <a:buNone/>
            </a:pPr>
            <a:r>
              <a:rPr lang="de-DE" altLang="de-DE" sz="2000" dirty="0" smtClean="0"/>
              <a:t>Kündigung des Arbeitsverhältnisses durch den Arbeitgeber bedarf der vorherigen Zustimmung des Integrationsamtes</a:t>
            </a:r>
          </a:p>
          <a:p>
            <a:pPr lvl="1" eaLnBrk="1" hangingPunct="1">
              <a:lnSpc>
                <a:spcPct val="90000"/>
              </a:lnSpc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de-DE" alt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400" b="1" dirty="0" smtClean="0"/>
              <a:t>Begleitende Hilfen im Arbeitsleben</a:t>
            </a:r>
          </a:p>
          <a:p>
            <a:pPr marL="457200" lvl="1" indent="0">
              <a:lnSpc>
                <a:spcPct val="90000"/>
              </a:lnSpc>
              <a:buClr>
                <a:srgbClr val="0066CC"/>
              </a:buClr>
              <a:buNone/>
            </a:pPr>
            <a:r>
              <a:rPr lang="de-DE" altLang="de-DE" sz="2000" dirty="0" smtClean="0"/>
              <a:t>Durch diese soll erreicht und darauf hingewirkt werden, dass schwerbehinderte Menschen auf Arbeitsplätzen beschäftigt werden, auf denen sie ihre Fähigkeiten und Kenntnisse voll verwerten und weiter entwickeln können</a:t>
            </a:r>
          </a:p>
          <a:p>
            <a:pPr lvl="2" eaLnBrk="1" hangingPunct="1">
              <a:lnSpc>
                <a:spcPct val="90000"/>
              </a:lnSpc>
            </a:pPr>
            <a:endParaRPr lang="de-DE" altLang="de-DE" sz="2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D5-9EA6-4FCD-A65F-F7811B500E44}" type="datetime1">
              <a:rPr lang="de-DE" smtClean="0"/>
              <a:t>03.04.2020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9632" y="6589464"/>
            <a:ext cx="2952328" cy="226714"/>
          </a:xfrm>
        </p:spPr>
        <p:txBody>
          <a:bodyPr/>
          <a:lstStyle/>
          <a:p>
            <a:r>
              <a:rPr lang="de-DE" smtClean="0"/>
              <a:t>Hier steht der Name des Autors (Ändern über Einfügen -&gt; Kopf- und Fußzeile)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D4D704-7CBC-46C7-9F39-C1D849165A28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Vorlage_deutsch_farbig">
  <a:themeElements>
    <a:clrScheme name="Powerpoint-Vorlage_deutsch_farb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-Vorlage_deutsch_farbi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0066B3"/>
          </a:buClr>
          <a:buSzTx/>
          <a:buFont typeface="Wingdings" pitchFamily="2" charset="2"/>
          <a:buChar char="ú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0066B3"/>
          </a:buClr>
          <a:buSzTx/>
          <a:buFont typeface="Wingdings" pitchFamily="2" charset="2"/>
          <a:buChar char="ú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owerpoint-Vorlage_deutsch_far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Vorlage_deutsch_farb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Vorlage_deutsch_farb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Vorlage_deutsch_farb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Vorlage_deutsch_farb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Vorlage_deutsch_farb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Vorlage_deutsch_farb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1350</Words>
  <Application>Microsoft Office PowerPoint</Application>
  <PresentationFormat>Bildschirmpräsentation (4:3)</PresentationFormat>
  <Paragraphs>327</Paragraphs>
  <Slides>24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Wingdings 2</vt:lpstr>
      <vt:lpstr>Powerpoint-Vorlage_deutsch_farbig</vt:lpstr>
      <vt:lpstr>Larissa-Design</vt:lpstr>
      <vt:lpstr>Clip</vt:lpstr>
      <vt:lpstr>Berufliche und gesellschaftliche Teilhabe </vt:lpstr>
      <vt:lpstr>Themenübersicht</vt:lpstr>
      <vt:lpstr>Begriffsdefinition  §2 SGB IX</vt:lpstr>
      <vt:lpstr>Behinderung §2 Abs.1 Satz 1 SGB IX</vt:lpstr>
      <vt:lpstr>Von einer Behinderung  bedroht  §2 Abs.1 Satz 2 SGB IX</vt:lpstr>
      <vt:lpstr>Schwerbehindert §2 Abs.2 SGB IX</vt:lpstr>
      <vt:lpstr>Wer bestimmt den GdB ?</vt:lpstr>
      <vt:lpstr>Wann sollte man  einen Antrag stellen?</vt:lpstr>
      <vt:lpstr>Nachteilsausgleiche  am Arbeitsplatz</vt:lpstr>
      <vt:lpstr>Gleichgestellte  behinderte Menschen  §2 Abs.3 SGB IX</vt:lpstr>
      <vt:lpstr>Offenbarung der Schwerbehinderung </vt:lpstr>
      <vt:lpstr>Schwerbehindertenausweis  </vt:lpstr>
      <vt:lpstr>Merkzeichen im Ausweis</vt:lpstr>
      <vt:lpstr>Vergünstigungen im Straßen- verkehr Öffentliche  Verkehrsmittel und Kfz</vt:lpstr>
      <vt:lpstr>Vergünstigungen im Straßen- verkehr, Parkerleichterung,  EU-Parkausweis</vt:lpstr>
      <vt:lpstr>Vergünstigungen im Straßen- verkehr, Parkerleichterung,  EU-Parkausweis</vt:lpstr>
      <vt:lpstr>EU-Parkausweis hinter der Windschutzscheibe erlaubt  das Parken:</vt:lpstr>
      <vt:lpstr>Sonderparkerlaubnis</vt:lpstr>
      <vt:lpstr>EU-Toilettenschlüssel</vt:lpstr>
      <vt:lpstr>Behindertengerechte Toiletten</vt:lpstr>
      <vt:lpstr>Steuerliche Vergünstigungen</vt:lpstr>
      <vt:lpstr>Altersrente für  schwerbehinderte Menschen</vt:lpstr>
      <vt:lpstr>Fristen / Widerspruch </vt:lpstr>
      <vt:lpstr>Behindertenrecht Beratungsstellen / Information </vt:lpstr>
    </vt:vector>
  </TitlesOfParts>
  <Company>Kliniken Schmieder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Powerpointvorlage, deutsch, farbig</dc:title>
  <dc:creator>KS, ST</dc:creator>
  <cp:lastModifiedBy>Kahle, Jessica</cp:lastModifiedBy>
  <cp:revision>244</cp:revision>
  <cp:lastPrinted>2017-12-13T07:37:18Z</cp:lastPrinted>
  <dcterms:created xsi:type="dcterms:W3CDTF">2007-12-12T13:01:46Z</dcterms:created>
  <dcterms:modified xsi:type="dcterms:W3CDTF">2020-04-03T06:40:40Z</dcterms:modified>
</cp:coreProperties>
</file>